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3" r:id="rId3"/>
    <p:sldId id="271" r:id="rId4"/>
    <p:sldId id="272" r:id="rId5"/>
    <p:sldId id="274" r:id="rId6"/>
    <p:sldId id="276" r:id="rId7"/>
    <p:sldId id="277" r:id="rId8"/>
    <p:sldId id="278" r:id="rId9"/>
    <p:sldId id="279" r:id="rId10"/>
    <p:sldId id="273" r:id="rId11"/>
    <p:sldId id="285" r:id="rId12"/>
    <p:sldId id="286" r:id="rId13"/>
    <p:sldId id="287" r:id="rId14"/>
    <p:sldId id="264" r:id="rId15"/>
    <p:sldId id="266" r:id="rId16"/>
    <p:sldId id="267" r:id="rId17"/>
    <p:sldId id="284" r:id="rId18"/>
    <p:sldId id="269" r:id="rId19"/>
    <p:sldId id="270" r:id="rId20"/>
    <p:sldId id="281" r:id="rId21"/>
    <p:sldId id="280" r:id="rId22"/>
  </p:sldIdLst>
  <p:sldSz cx="9144000" cy="6858000" type="screen4x3"/>
  <p:notesSz cx="6904038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000" b="1" kern="1200">
        <a:solidFill>
          <a:schemeClr val="tx1"/>
        </a:solidFill>
        <a:latin typeface="CG 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000" b="1" kern="1200">
        <a:solidFill>
          <a:schemeClr val="tx1"/>
        </a:solidFill>
        <a:latin typeface="CG 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000" b="1" kern="1200">
        <a:solidFill>
          <a:schemeClr val="tx1"/>
        </a:solidFill>
        <a:latin typeface="CG 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000" b="1" kern="1200">
        <a:solidFill>
          <a:schemeClr val="tx1"/>
        </a:solidFill>
        <a:latin typeface="CG 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006600"/>
    <a:srgbClr val="000066"/>
    <a:srgbClr val="FFFF99"/>
    <a:srgbClr val="969696"/>
    <a:srgbClr val="CCFFFF"/>
    <a:srgbClr val="5C0909"/>
    <a:srgbClr val="092E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2" autoAdjust="0"/>
    <p:restoredTop sz="76040" autoAdjust="0"/>
  </p:normalViewPr>
  <p:slideViewPr>
    <p:cSldViewPr snapToGrid="0">
      <p:cViewPr varScale="1">
        <p:scale>
          <a:sx n="78" d="100"/>
          <a:sy n="78" d="100"/>
        </p:scale>
        <p:origin x="-1864" y="-112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84181D-8EE0-C640-9B51-1A17D9316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992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7763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379913"/>
            <a:ext cx="5062538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DDFC97-B07F-DE41-8E68-F6B291963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51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6" charset="-128"/>
        <a:cs typeface="ＭＳ Ｐゴシック" pitchFamily="-106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6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6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6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the geo world we’ve created lots of great stuff, but it’s largely inaccessible</a:t>
            </a:r>
            <a:r>
              <a:rPr lang="en-US" baseline="0"/>
              <a:t> to the larger world. To make an analogy, we’ve only provided rough, arid dirt rock-filled roads to our geodata, and expect everyone to be driving a ruggedized jeep to get to it. Our “stuff” isn’t used, then we ask why everyone isn’t driving off-road vehicles, instead of making our roads better.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DDFC97-B07F-DE41-8E68-F6B291963A4B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4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  <a:cs typeface="ＭＳ Ｐゴシック" charset="0"/>
              </a:defRPr>
            </a:lvl1pPr>
            <a:lvl2pPr marL="742950" indent="-285750" defTabSz="920750" eaLnBrk="0" hangingPunct="0"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2pPr>
            <a:lvl3pPr marL="1143000" indent="-228600" defTabSz="920750" eaLnBrk="0" hangingPunct="0"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3pPr>
            <a:lvl4pPr marL="1600200" indent="-228600" defTabSz="920750" eaLnBrk="0" hangingPunct="0"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4pPr>
            <a:lvl5pPr marL="2057400" indent="-228600" defTabSz="920750" eaLnBrk="0" hangingPunct="0"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9pPr>
          </a:lstStyle>
          <a:p>
            <a:fld id="{303001B1-1ED1-BF4A-B864-16FE8F43FDB7}" type="slidenum">
              <a:rPr lang="en-US" sz="1200">
                <a:latin typeface="Arial" charset="0"/>
              </a:rPr>
              <a:pPr/>
              <a:t>3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basically,</a:t>
            </a:r>
            <a:r>
              <a:rPr lang="en-US" baseline="0"/>
              <a:t> the semantic meaning of a property might change depending upon what type of object it is a part of</a:t>
            </a:r>
            <a:endParaRPr lang="en-US"/>
          </a:p>
          <a:p>
            <a:r>
              <a:rPr lang="en-US"/>
              <a:t>what’s the semantic meaning of a label’s value</a:t>
            </a:r>
            <a:r>
              <a:rPr lang="en-US" baseline="0"/>
              <a:t> vs. a category’s value?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what’s the semantic meaning of a link’s term </a:t>
            </a:r>
            <a:r>
              <a:rPr lang="en-US" baseline="0"/>
              <a:t>vs. a category’s term?</a:t>
            </a:r>
            <a:endParaRPr lang="en-US"/>
          </a:p>
          <a:p>
            <a:r>
              <a:rPr lang="en-US"/>
              <a:t>	for a link, the term 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DDFC97-B07F-DE41-8E68-F6B291963A4B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95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basically,</a:t>
            </a:r>
            <a:r>
              <a:rPr lang="en-US" baseline="0"/>
              <a:t> the semantic meaning of a property changes depending upon what type of object it is a part of</a:t>
            </a:r>
            <a:endParaRPr lang="en-US"/>
          </a:p>
          <a:p>
            <a:r>
              <a:rPr lang="en-US"/>
              <a:t>what’s the semantic meaning of a label’s value</a:t>
            </a:r>
            <a:r>
              <a:rPr lang="en-US" baseline="0"/>
              <a:t> vs. a category’s value?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what’s the semantic meaning of a link’s term </a:t>
            </a:r>
            <a:r>
              <a:rPr lang="en-US" baseline="0"/>
              <a:t>vs. a category’s term?</a:t>
            </a:r>
            <a:endParaRPr lang="en-US"/>
          </a:p>
          <a:p>
            <a:r>
              <a:rPr lang="en-US"/>
              <a:t>	for a link, the term describes</a:t>
            </a:r>
            <a:r>
              <a:rPr lang="en-US" baseline="0"/>
              <a:t> the relationship of the linked-to resource to this resource</a:t>
            </a:r>
          </a:p>
          <a:p>
            <a:r>
              <a:rPr lang="en-US" baseline="0"/>
              <a:t>	for a category, the term describeds the “machine name” for the category (while the value is the human-readable name) </a:t>
            </a:r>
          </a:p>
          <a:p>
            <a:r>
              <a:rPr lang="en-US" baseline="0"/>
              <a:t>		((and the scheme is the controlled vocabulary from which the term comes))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DDFC97-B07F-DE41-8E68-F6B291963A4B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95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>
            <a:off x="7467600" y="214313"/>
            <a:ext cx="134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smtClean="0">
                <a:solidFill>
                  <a:srgbClr val="FFFFFF"/>
                </a:solidFill>
                <a:latin typeface="Arial" charset="0"/>
                <a:cs typeface="Arial" charset="0"/>
              </a:rPr>
              <a:t>®</a:t>
            </a:r>
          </a:p>
        </p:txBody>
      </p:sp>
      <p:pic>
        <p:nvPicPr>
          <p:cNvPr id="5" name="Picture 10" descr="OGC header 2010122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whitelogo_OGC2-0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3" b="14664"/>
          <a:stretch>
            <a:fillRect/>
          </a:stretch>
        </p:blipFill>
        <p:spPr bwMode="auto">
          <a:xfrm>
            <a:off x="7024688" y="69850"/>
            <a:ext cx="211931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610600" y="50800"/>
            <a:ext cx="279400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0" smtClean="0">
                <a:solidFill>
                  <a:srgbClr val="FFFFFF"/>
                </a:solidFill>
                <a:cs typeface="Arial" charset="0"/>
              </a:rPr>
              <a:t>®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667000"/>
            <a:ext cx="7772400" cy="1143000"/>
          </a:xfrm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3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371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092E5C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009900" y="6248400"/>
            <a:ext cx="3276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r>
              <a:rPr lang="de-DE" smtClean="0"/>
              <a:t>© 2012 Open Geospatial Consortium,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5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2012 Open Geospatial Consortium, Inc.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4AB61-D8DD-F740-A98C-3A9650C47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9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36525"/>
            <a:ext cx="2170112" cy="6034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36525"/>
            <a:ext cx="6361113" cy="6034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2012 Open Geospatial Consortium, Inc.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742A1-9030-194E-AA42-267AB793C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55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© 2012 Open Geospatial Consortium,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C37347-3151-6E42-B103-7F7C43DAAF2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205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92E5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5" y="1279525"/>
            <a:ext cx="8458200" cy="4994534"/>
          </a:xfrm>
        </p:spPr>
        <p:txBody>
          <a:bodyPr/>
          <a:lstStyle>
            <a:lvl1pPr>
              <a:defRPr>
                <a:solidFill>
                  <a:srgbClr val="092E5C"/>
                </a:solidFill>
              </a:defRPr>
            </a:lvl1pPr>
            <a:lvl2pPr>
              <a:defRPr>
                <a:solidFill>
                  <a:srgbClr val="092E5C"/>
                </a:solidFill>
              </a:defRPr>
            </a:lvl2pPr>
            <a:lvl3pPr>
              <a:defRPr>
                <a:solidFill>
                  <a:srgbClr val="092E5C"/>
                </a:solidFill>
              </a:defRPr>
            </a:lvl3pPr>
            <a:lvl4pPr>
              <a:defRPr>
                <a:solidFill>
                  <a:srgbClr val="092E5C"/>
                </a:solidFill>
              </a:defRPr>
            </a:lvl4pPr>
            <a:lvl5pPr>
              <a:defRPr>
                <a:solidFill>
                  <a:srgbClr val="092E5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2012 Open Geospatial Consortium, Inc.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948A-7E22-C14A-A833-39F9B0A1B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3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2012 Open Geospatial Consortium, Inc.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DA386-4F8E-2449-B7B8-5CA6A3B5D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9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2012 Open Geospatial Consortium, Inc.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304CE-D039-3E47-B89F-9307B6110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0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66" y="120946"/>
            <a:ext cx="8399514" cy="71055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0403"/>
            <a:ext cx="4040188" cy="7537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01432"/>
            <a:ext cx="4040188" cy="41877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30403"/>
            <a:ext cx="4041775" cy="7537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01432"/>
            <a:ext cx="4041775" cy="41877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2012 Open Geospatial Consortium, Inc.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6AEC9-11BD-3E48-8899-71EF8FFFA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2012 Open Geospatial Consortium, Inc.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1FFDC-E3AF-C74B-9FE5-6F4BCC415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3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2012 Open Geospatial Consortium, Inc.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60DE1-5586-3247-A6C3-4BD5F63B5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2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2012 Open Geospatial Consortium, Inc.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85E55-331B-E24B-9B17-A122B2245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9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2012 Open Geospatial Consortium, Inc.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BCDE2-A0C2-BC4F-8112-DF215C2DC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5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776288"/>
            <a:ext cx="84550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36525"/>
            <a:ext cx="8683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279525"/>
            <a:ext cx="84582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3388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900" b="0">
                <a:solidFill>
                  <a:srgbClr val="092E5C"/>
                </a:solidFill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de-DE" smtClean="0"/>
              <a:t>© 2012 Open Geospatial Consortium, Inc.</a:t>
            </a:r>
            <a:endParaRPr lang="en-US"/>
          </a:p>
        </p:txBody>
      </p:sp>
      <p:sp>
        <p:nvSpPr>
          <p:cNvPr id="462853" name="Text Box 5"/>
          <p:cNvSpPr txBox="1">
            <a:spLocks noChangeArrowheads="1"/>
          </p:cNvSpPr>
          <p:nvPr/>
        </p:nvSpPr>
        <p:spPr bwMode="auto">
          <a:xfrm>
            <a:off x="-1539875" y="30591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14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61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0">
                <a:solidFill>
                  <a:srgbClr val="092E5C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399C0E-58B4-054E-8032-0B161EF33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Text Box 16"/>
          <p:cNvSpPr txBox="1">
            <a:spLocks noChangeArrowheads="1"/>
          </p:cNvSpPr>
          <p:nvPr/>
        </p:nvSpPr>
        <p:spPr bwMode="auto">
          <a:xfrm>
            <a:off x="333375" y="6219825"/>
            <a:ext cx="1157288" cy="609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tx2"/>
                </a:solidFill>
                <a:latin typeface="Times New Roman" charset="0"/>
              </a:rPr>
              <a:t>OGC</a:t>
            </a:r>
          </a:p>
        </p:txBody>
      </p:sp>
      <p:sp>
        <p:nvSpPr>
          <p:cNvPr id="1033" name="Text Box 20"/>
          <p:cNvSpPr txBox="1">
            <a:spLocks noChangeArrowheads="1"/>
          </p:cNvSpPr>
          <p:nvPr/>
        </p:nvSpPr>
        <p:spPr bwMode="auto">
          <a:xfrm>
            <a:off x="1498600" y="6270625"/>
            <a:ext cx="93663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chemeClr val="tx2"/>
                </a:solidFill>
                <a:latin typeface="Arial" charset="0"/>
                <a:cs typeface="Arial" charset="0"/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6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-106" charset="-128"/>
          <a:cs typeface="ＭＳ Ｐゴシック" pitchFamily="-106" charset="-128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 sz="2400">
          <a:solidFill>
            <a:schemeClr val="tx2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569913" indent="-22225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2000">
          <a:solidFill>
            <a:schemeClr val="tx2"/>
          </a:solidFill>
          <a:latin typeface="+mn-lt"/>
          <a:ea typeface="ＭＳ Ｐゴシック" pitchFamily="-106" charset="-128"/>
        </a:defRPr>
      </a:lvl2pPr>
      <a:lvl3pPr marL="912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>
          <a:solidFill>
            <a:schemeClr val="tx2"/>
          </a:solidFill>
          <a:latin typeface="+mn-lt"/>
          <a:ea typeface="ＭＳ Ｐゴシック" pitchFamily="-106" charset="-128"/>
        </a:defRPr>
      </a:lvl3pPr>
      <a:lvl4pPr marL="12557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1600">
          <a:solidFill>
            <a:schemeClr val="tx2"/>
          </a:solidFill>
          <a:latin typeface="+mn-lt"/>
          <a:ea typeface="ＭＳ Ｐゴシック" pitchFamily="-106" charset="-128"/>
        </a:defRPr>
      </a:lvl4pPr>
      <a:lvl5pPr marL="15986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  <a:ea typeface="ＭＳ Ｐゴシック" pitchFamily="-106" charset="-128"/>
        </a:defRPr>
      </a:lvl5pPr>
      <a:lvl6pPr marL="2055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6pPr>
      <a:lvl7pPr marL="25130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7pPr>
      <a:lvl8pPr marL="29702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8pPr>
      <a:lvl9pPr marL="34274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hyperlink" Target="http://www.w3.org/2010/POI/wiki/Data_Mode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penpoi.ogcnetwork.net/pois/adc77fe6-5ad3-4d83-b109-5cb44eb62267.xml" TargetMode="External"/><Relationship Id="rId4" Type="http://schemas.openxmlformats.org/officeDocument/2006/relationships/hyperlink" Target="http://openpoi.ogcnetwork.net/poiquery.php?lat=42.349433712876&amp;lon=-71.040894451933&amp;maxfeatures=9&amp;format=application/xml" TargetMode="External"/><Relationship Id="rId5" Type="http://schemas.openxmlformats.org/officeDocument/2006/relationships/hyperlink" Target="http://openpoi.ogcnetwork.net/poiquery.php?bbox=-71.10,42.35,-71.00,42.45&amp;maxfeatures=2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penpoi.ogcnetwork.net/poiquery.php?id=adc77fe6-5ad3-4d83-b109-5cb44eb62267&amp;format=application/jso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ists.opengeospatial.org/mailman/listinfo/openpois-users" TargetMode="External"/><Relationship Id="rId4" Type="http://schemas.openxmlformats.org/officeDocument/2006/relationships/hyperlink" Target="https://lists.opengeospatial.org/mailman/listinfo/openpoidb-announce" TargetMode="External"/><Relationship Id="rId5" Type="http://schemas.openxmlformats.org/officeDocument/2006/relationships/hyperlink" Target="http://www.w3.org/community/places/" TargetMode="External"/><Relationship Id="rId6" Type="http://schemas.openxmlformats.org/officeDocument/2006/relationships/hyperlink" Target="http://www.opengeospatial.org/standards/g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penpoidb.ogcnetwork.n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openpoidb.ogcnetwork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penpoi.ogcnetwork.ne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2pPr>
            <a:lvl3pPr eaLnBrk="0" hangingPunct="0"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3pPr>
            <a:lvl4pPr eaLnBrk="0" hangingPunct="0"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4pPr>
            <a:lvl5pPr eaLnBrk="0" hangingPunct="0"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sz="900" b="0" dirty="0" smtClean="0">
                <a:solidFill>
                  <a:srgbClr val="092E5C"/>
                </a:solidFill>
                <a:latin typeface="Arial" charset="0"/>
                <a:cs typeface="Arial" charset="0"/>
              </a:rPr>
              <a:t>© 2012 Open Geospatial Consortium, Inc.</a:t>
            </a:r>
            <a:endParaRPr lang="en-US" sz="900" b="0" dirty="0">
              <a:solidFill>
                <a:srgbClr val="092E5C"/>
              </a:solidFill>
              <a:latin typeface="Arial" charset="0"/>
              <a:cs typeface="Arial" charset="0"/>
            </a:endParaRPr>
          </a:p>
        </p:txBody>
      </p:sp>
      <p:sp>
        <p:nvSpPr>
          <p:cNvPr id="1198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Framing a Geo Strategy for the Web with Points-Of-Interest Data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554018"/>
          </a:xfrm>
        </p:spPr>
        <p:txBody>
          <a:bodyPr/>
          <a:lstStyle/>
          <a:p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at: </a:t>
            </a:r>
            <a:r>
              <a:rPr lang="en-US" sz="2000" b="1" dirty="0">
                <a:latin typeface="Arial" charset="0"/>
                <a:ea typeface="ＭＳ Ｐゴシック" charset="0"/>
                <a:cs typeface="Arial" charset="0"/>
              </a:rPr>
              <a:t>Terra Cognita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by: </a:t>
            </a:r>
            <a:r>
              <a:rPr lang="en-US" sz="2000" b="1" dirty="0">
                <a:latin typeface="Arial" charset="0"/>
                <a:ea typeface="ＭＳ Ｐゴシック" charset="0"/>
                <a:cs typeface="Arial" charset="0"/>
              </a:rPr>
              <a:t>Raj </a:t>
            </a:r>
            <a:r>
              <a:rPr lang="en-US" sz="2000" b="1" dirty="0" smtClean="0">
                <a:latin typeface="Arial" charset="0"/>
                <a:ea typeface="ＭＳ Ｐゴシック" charset="0"/>
                <a:cs typeface="Arial" charset="0"/>
              </a:rPr>
              <a:t>Singh, PhD</a:t>
            </a:r>
            <a:endParaRPr lang="en-US" sz="2000" b="1" dirty="0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Director, Interoperability Programs</a:t>
            </a:r>
          </a:p>
          <a:p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Open Geospatial Consortium</a:t>
            </a:r>
          </a:p>
          <a:p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12 November 2012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Open Geospatial Consortium</a:t>
            </a:r>
            <a:endParaRPr lang="en-US"/>
          </a:p>
        </p:txBody>
      </p:sp>
      <p:pic>
        <p:nvPicPr>
          <p:cNvPr id="4" name="Picture 3" descr="w3c_poi_model_v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30" y="942682"/>
            <a:ext cx="6933237" cy="59153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2869" y="5576935"/>
            <a:ext cx="6239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>
                <a:latin typeface="Calibri"/>
                <a:cs typeface="Calibri"/>
                <a:hlinkClick r:id="rId3"/>
              </a:rPr>
              <a:t>http://www.w3.org/2010/POI/wiki/Data_Model</a:t>
            </a:r>
            <a:r>
              <a:rPr lang="en-US" sz="2400" b="0">
                <a:latin typeface="Calibri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3515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Park Plaza Hotel: HTML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2012 Open Geospatial Consortium, Inc.</a:t>
            </a:r>
            <a:endParaRPr lang="en-US"/>
          </a:p>
        </p:txBody>
      </p:sp>
      <p:pic>
        <p:nvPicPr>
          <p:cNvPr id="4" name="Picture 3" descr="boston_park_plaza_htm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40" y="961484"/>
            <a:ext cx="7129428" cy="537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01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Park Plaza Hotel: JSON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2012 Open Geospatial Consortium, Inc.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401" y="292527"/>
            <a:ext cx="4071524" cy="622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7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Park Plaza Hotel: XML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2012 Open Geospatial Consortium, Inc.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108" y="237404"/>
            <a:ext cx="4827701" cy="619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17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2012 Open Geospatial Consortium, Inc.</a:t>
            </a:r>
            <a:endParaRPr lang="en-US"/>
          </a:p>
        </p:txBody>
      </p:sp>
      <p:sp>
        <p:nvSpPr>
          <p:cNvPr id="5" name="Round Diagonal Corner Rectangle 4"/>
          <p:cNvSpPr/>
          <p:nvPr/>
        </p:nvSpPr>
        <p:spPr bwMode="auto">
          <a:xfrm>
            <a:off x="3435940" y="1520857"/>
            <a:ext cx="2208088" cy="2077165"/>
          </a:xfrm>
          <a:prstGeom prst="round2DiagRect">
            <a:avLst/>
          </a:prstGeom>
          <a:solidFill>
            <a:srgbClr val="FFFFFF"/>
          </a:solidFill>
          <a:ln w="76200" cap="flat" cmpd="sng" algn="ctr">
            <a:solidFill>
              <a:schemeClr val="accent5"/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vert="horz" wrap="non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Calibri"/>
                <a:cs typeface="Calibri"/>
              </a:rPr>
              <a:t>poi</a:t>
            </a:r>
            <a:endParaRPr lang="en-US" sz="140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label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POITermType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description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POIBaseType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category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POITermType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time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POITermType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link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POITermType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metadata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Metadata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location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Location</a:t>
            </a:r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3438579" y="3883024"/>
            <a:ext cx="2190441" cy="1838801"/>
          </a:xfrm>
          <a:prstGeom prst="round2DiagRect">
            <a:avLst/>
          </a:prstGeom>
          <a:solidFill>
            <a:srgbClr val="FFFFFF"/>
          </a:solidFill>
          <a:ln w="76200" cap="flat" cmpd="sng" algn="ctr">
            <a:solidFill>
              <a:schemeClr val="accent5"/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vert="horz" wrap="non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Calibri"/>
                <a:cs typeface="Calibri"/>
              </a:rPr>
              <a:t>location</a:t>
            </a:r>
            <a:endParaRPr lang="en-US" sz="140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point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Point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line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Line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polygon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Polygon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address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POIBaseType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undetermined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string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relationship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Relationship</a:t>
            </a:r>
          </a:p>
        </p:txBody>
      </p:sp>
    </p:spTree>
    <p:extLst>
      <p:ext uri="{BB962C8B-B14F-4D97-AF65-F5344CB8AC3E}">
        <p14:creationId xmlns:p14="http://schemas.microsoft.com/office/powerpoint/2010/main" val="2909707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2012 Open Geospatial Consortium, Inc.</a:t>
            </a:r>
            <a:endParaRPr lang="en-US"/>
          </a:p>
        </p:txBody>
      </p:sp>
      <p:sp>
        <p:nvSpPr>
          <p:cNvPr id="5" name="Round Diagonal Corner Rectangle 4"/>
          <p:cNvSpPr/>
          <p:nvPr/>
        </p:nvSpPr>
        <p:spPr bwMode="auto">
          <a:xfrm>
            <a:off x="3673343" y="1983795"/>
            <a:ext cx="1906051" cy="2898160"/>
          </a:xfrm>
          <a:prstGeom prst="round2DiagRect">
            <a:avLst/>
          </a:prstGeom>
          <a:solidFill>
            <a:srgbClr val="FFFFFF"/>
          </a:solidFill>
          <a:ln w="76200" cap="flat" cmpd="sng" algn="ctr">
            <a:solidFill>
              <a:schemeClr val="accent5"/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vert="horz" wrap="non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Calibri"/>
                <a:cs typeface="Calibri"/>
              </a:rPr>
              <a:t>poibasetype</a:t>
            </a:r>
            <a:endParaRPr lang="en-US" sz="140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id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anyURI</a:t>
            </a:r>
          </a:p>
          <a:p>
            <a:r>
              <a:rPr lang="fi-FI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fi-FI" sz="1400">
                <a:solidFill>
                  <a:schemeClr val="tx2"/>
                </a:solidFill>
                <a:latin typeface="Calibri"/>
                <a:cs typeface="Calibri"/>
              </a:rPr>
              <a:t>value</a:t>
            </a:r>
            <a:r>
              <a:rPr lang="fi-FI" sz="1400" b="0">
                <a:solidFill>
                  <a:schemeClr val="tx2"/>
                </a:solidFill>
                <a:latin typeface="Calibri"/>
                <a:cs typeface="Calibri"/>
              </a:rPr>
              <a:t>: string</a:t>
            </a:r>
          </a:p>
          <a:p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is-IS" sz="1400">
                <a:solidFill>
                  <a:schemeClr val="tx2"/>
                </a:solidFill>
                <a:latin typeface="Calibri"/>
                <a:cs typeface="Calibri"/>
              </a:rPr>
              <a:t>href</a:t>
            </a:r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: anyURI</a:t>
            </a:r>
          </a:p>
          <a:p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is-IS" sz="1400">
                <a:solidFill>
                  <a:schemeClr val="tx2"/>
                </a:solidFill>
                <a:latin typeface="Calibri"/>
                <a:cs typeface="Calibri"/>
              </a:rPr>
              <a:t>type</a:t>
            </a:r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: string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created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dateTime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updated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dateTime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deleted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dateTime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author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POITermType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license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POITermType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lang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string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base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anyURI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3548992" y="2647052"/>
            <a:ext cx="1341259" cy="201794"/>
          </a:xfrm>
          <a:prstGeom prst="roundRect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G Times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558952" y="2858802"/>
            <a:ext cx="1343170" cy="429240"/>
          </a:xfrm>
          <a:prstGeom prst="roundRect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G Times" charset="0"/>
            </a:endParaRPr>
          </a:p>
        </p:txBody>
      </p:sp>
      <p:cxnSp>
        <p:nvCxnSpPr>
          <p:cNvPr id="8" name="Curved Connector 7"/>
          <p:cNvCxnSpPr>
            <a:stCxn id="3" idx="1"/>
            <a:endCxn id="6" idx="1"/>
          </p:cNvCxnSpPr>
          <p:nvPr/>
        </p:nvCxnSpPr>
        <p:spPr bwMode="auto">
          <a:xfrm rot="10800000" flipH="1" flipV="1">
            <a:off x="3548992" y="2747948"/>
            <a:ext cx="9960" cy="325473"/>
          </a:xfrm>
          <a:prstGeom prst="curvedConnector3">
            <a:avLst>
              <a:gd name="adj1" fmla="val -2295181"/>
            </a:avLst>
          </a:prstGeom>
          <a:noFill/>
          <a:ln w="38100" cap="flat" cmpd="sng" algn="ctr">
            <a:solidFill>
              <a:srgbClr val="FF1A1A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05626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2012 Open Geospatial Consortium, Inc.</a:t>
            </a:r>
            <a:endParaRPr lang="en-US"/>
          </a:p>
        </p:txBody>
      </p:sp>
      <p:sp>
        <p:nvSpPr>
          <p:cNvPr id="5" name="Round Diagonal Corner Rectangle 4"/>
          <p:cNvSpPr/>
          <p:nvPr/>
        </p:nvSpPr>
        <p:spPr bwMode="auto">
          <a:xfrm>
            <a:off x="3673343" y="1983795"/>
            <a:ext cx="1906051" cy="2898160"/>
          </a:xfrm>
          <a:prstGeom prst="round2DiagRect">
            <a:avLst/>
          </a:prstGeom>
          <a:solidFill>
            <a:srgbClr val="FFFFFF"/>
          </a:solidFill>
          <a:ln w="76200" cap="flat" cmpd="sng" algn="ctr">
            <a:solidFill>
              <a:schemeClr val="accent5"/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vert="horz" wrap="non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Calibri"/>
                <a:cs typeface="Calibri"/>
              </a:rPr>
              <a:t>poibasetype</a:t>
            </a:r>
            <a:endParaRPr lang="en-US" sz="140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id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anyURI</a:t>
            </a:r>
          </a:p>
          <a:p>
            <a:r>
              <a:rPr lang="fi-FI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fi-FI" sz="1400">
                <a:solidFill>
                  <a:schemeClr val="tx2"/>
                </a:solidFill>
                <a:latin typeface="Calibri"/>
                <a:cs typeface="Calibri"/>
              </a:rPr>
              <a:t>value</a:t>
            </a:r>
            <a:r>
              <a:rPr lang="fi-FI" sz="1400" b="0">
                <a:solidFill>
                  <a:schemeClr val="tx2"/>
                </a:solidFill>
                <a:latin typeface="Calibri"/>
                <a:cs typeface="Calibri"/>
              </a:rPr>
              <a:t>: string</a:t>
            </a:r>
          </a:p>
          <a:p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is-IS" sz="1400">
                <a:solidFill>
                  <a:schemeClr val="tx2"/>
                </a:solidFill>
                <a:latin typeface="Calibri"/>
                <a:cs typeface="Calibri"/>
              </a:rPr>
              <a:t>href</a:t>
            </a:r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: anyURI</a:t>
            </a:r>
          </a:p>
          <a:p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is-IS" sz="1400">
                <a:solidFill>
                  <a:schemeClr val="tx2"/>
                </a:solidFill>
                <a:latin typeface="Calibri"/>
                <a:cs typeface="Calibri"/>
              </a:rPr>
              <a:t>type</a:t>
            </a:r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: string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created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dateTime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updated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dateTime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deleted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dateTime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author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POITermType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license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POITermType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lang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string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base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anyURI</a:t>
            </a:r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3668317" y="1485431"/>
            <a:ext cx="2062098" cy="4000976"/>
          </a:xfrm>
          <a:prstGeom prst="round2DiagRect">
            <a:avLst/>
          </a:prstGeom>
          <a:solidFill>
            <a:srgbClr val="FFFFFF">
              <a:alpha val="45000"/>
            </a:srgbClr>
          </a:solidFill>
          <a:ln w="76200" cap="flat" cmpd="sng" algn="ctr">
            <a:solidFill>
              <a:schemeClr val="accent5"/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Calibri"/>
                <a:cs typeface="Calibri"/>
              </a:rPr>
              <a:t>poitermtype</a:t>
            </a:r>
            <a:endParaRPr lang="en-US" sz="140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term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string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scheme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anyURI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109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2012 Open Geospatial Consortium, Inc.</a:t>
            </a:r>
            <a:endParaRPr lang="en-US"/>
          </a:p>
        </p:txBody>
      </p:sp>
      <p:sp>
        <p:nvSpPr>
          <p:cNvPr id="5" name="Round Diagonal Corner Rectangle 4"/>
          <p:cNvSpPr/>
          <p:nvPr/>
        </p:nvSpPr>
        <p:spPr bwMode="auto">
          <a:xfrm>
            <a:off x="3673343" y="1983795"/>
            <a:ext cx="1906051" cy="2898160"/>
          </a:xfrm>
          <a:prstGeom prst="round2DiagRect">
            <a:avLst/>
          </a:prstGeom>
          <a:solidFill>
            <a:srgbClr val="FFFFFF"/>
          </a:solidFill>
          <a:ln w="76200" cap="flat" cmpd="sng" algn="ctr">
            <a:solidFill>
              <a:schemeClr val="accent5"/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vert="horz" wrap="non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Calibri"/>
                <a:cs typeface="Calibri"/>
              </a:rPr>
              <a:t>poibasetype</a:t>
            </a:r>
            <a:endParaRPr lang="en-US" sz="140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id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anyURI</a:t>
            </a:r>
          </a:p>
          <a:p>
            <a:r>
              <a:rPr lang="fi-FI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fi-FI" sz="1400">
                <a:solidFill>
                  <a:schemeClr val="tx2"/>
                </a:solidFill>
                <a:latin typeface="Calibri"/>
                <a:cs typeface="Calibri"/>
              </a:rPr>
              <a:t>value</a:t>
            </a:r>
            <a:r>
              <a:rPr lang="fi-FI" sz="1400" b="0">
                <a:solidFill>
                  <a:schemeClr val="tx2"/>
                </a:solidFill>
                <a:latin typeface="Calibri"/>
                <a:cs typeface="Calibri"/>
              </a:rPr>
              <a:t>: string</a:t>
            </a:r>
          </a:p>
          <a:p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is-IS" sz="1400">
                <a:solidFill>
                  <a:schemeClr val="tx2"/>
                </a:solidFill>
                <a:latin typeface="Calibri"/>
                <a:cs typeface="Calibri"/>
              </a:rPr>
              <a:t>href</a:t>
            </a:r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: anyURI</a:t>
            </a:r>
          </a:p>
          <a:p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is-IS" sz="1400">
                <a:solidFill>
                  <a:schemeClr val="tx2"/>
                </a:solidFill>
                <a:latin typeface="Calibri"/>
                <a:cs typeface="Calibri"/>
              </a:rPr>
              <a:t>type</a:t>
            </a:r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: string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created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dateTime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updated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dateTime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deleted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dateTime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author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POITermType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license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POITermType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lang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string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base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anyURI</a:t>
            </a:r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3668317" y="1485431"/>
            <a:ext cx="2062098" cy="4000976"/>
          </a:xfrm>
          <a:prstGeom prst="round2DiagRect">
            <a:avLst/>
          </a:prstGeom>
          <a:solidFill>
            <a:srgbClr val="FFFFFF">
              <a:alpha val="45000"/>
            </a:srgbClr>
          </a:solidFill>
          <a:ln w="76200" cap="flat" cmpd="sng" algn="ctr">
            <a:solidFill>
              <a:schemeClr val="accent5"/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Calibri"/>
                <a:cs typeface="Calibri"/>
              </a:rPr>
              <a:t>poitermtype</a:t>
            </a:r>
            <a:endParaRPr lang="en-US" sz="140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term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string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scheme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anyURI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3666413" y="961234"/>
            <a:ext cx="2062098" cy="5082956"/>
          </a:xfrm>
          <a:prstGeom prst="round2DiagRect">
            <a:avLst/>
          </a:prstGeom>
          <a:solidFill>
            <a:srgbClr val="FFFFFF">
              <a:alpha val="45000"/>
            </a:srgbClr>
          </a:solidFill>
          <a:ln w="76200" cap="flat" cmpd="sng" algn="ctr">
            <a:solidFill>
              <a:schemeClr val="accent5"/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Calibri"/>
                <a:cs typeface="Calibri"/>
              </a:rPr>
              <a:t>point</a:t>
            </a:r>
            <a:endParaRPr lang="en-US" sz="140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Point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</a:t>
            </a:r>
            <a:r>
              <a:rPr lang="en-US" sz="1100" b="0">
                <a:solidFill>
                  <a:schemeClr val="tx2"/>
                </a:solidFill>
                <a:latin typeface="Calibri"/>
                <a:cs typeface="Calibri"/>
              </a:rPr>
              <a:t>GML_CE_GEOMETRY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684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2012 Open Geospatial Consortium, Inc.</a:t>
            </a:r>
            <a:endParaRPr lang="en-US"/>
          </a:p>
        </p:txBody>
      </p:sp>
      <p:sp>
        <p:nvSpPr>
          <p:cNvPr id="5" name="Round Diagonal Corner Rectangle 4"/>
          <p:cNvSpPr/>
          <p:nvPr/>
        </p:nvSpPr>
        <p:spPr bwMode="auto">
          <a:xfrm>
            <a:off x="4649400" y="1983795"/>
            <a:ext cx="1906051" cy="2898160"/>
          </a:xfrm>
          <a:prstGeom prst="round2DiagRect">
            <a:avLst/>
          </a:prstGeom>
          <a:solidFill>
            <a:srgbClr val="FFFFFF"/>
          </a:solidFill>
          <a:ln w="76200" cap="flat" cmpd="sng" algn="ctr">
            <a:solidFill>
              <a:schemeClr val="accent5"/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vert="horz" wrap="non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Calibri"/>
                <a:cs typeface="Calibri"/>
              </a:rPr>
              <a:t>poibasetype</a:t>
            </a:r>
            <a:endParaRPr lang="en-US" sz="140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id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anyURI</a:t>
            </a:r>
          </a:p>
          <a:p>
            <a:r>
              <a:rPr lang="fi-FI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fi-FI" sz="1400">
                <a:solidFill>
                  <a:schemeClr val="tx2"/>
                </a:solidFill>
                <a:latin typeface="Calibri"/>
                <a:cs typeface="Calibri"/>
              </a:rPr>
              <a:t>value</a:t>
            </a:r>
            <a:r>
              <a:rPr lang="fi-FI" sz="1400" b="0">
                <a:solidFill>
                  <a:schemeClr val="tx2"/>
                </a:solidFill>
                <a:latin typeface="Calibri"/>
                <a:cs typeface="Calibri"/>
              </a:rPr>
              <a:t>: string</a:t>
            </a:r>
          </a:p>
          <a:p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is-IS" sz="1400">
                <a:solidFill>
                  <a:schemeClr val="tx2"/>
                </a:solidFill>
                <a:latin typeface="Calibri"/>
                <a:cs typeface="Calibri"/>
              </a:rPr>
              <a:t>href</a:t>
            </a:r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: anyURI</a:t>
            </a:r>
          </a:p>
          <a:p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is-IS" sz="1400">
                <a:solidFill>
                  <a:schemeClr val="tx2"/>
                </a:solidFill>
                <a:latin typeface="Calibri"/>
                <a:cs typeface="Calibri"/>
              </a:rPr>
              <a:t>type</a:t>
            </a:r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: string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created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dateTime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updated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dateTime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deleted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dateTime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author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POITermType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license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POITermType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lang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string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base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anyURI</a:t>
            </a:r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4644374" y="1485431"/>
            <a:ext cx="2062098" cy="4000976"/>
          </a:xfrm>
          <a:prstGeom prst="round2DiagRect">
            <a:avLst/>
          </a:prstGeom>
          <a:solidFill>
            <a:srgbClr val="FFFFFF">
              <a:alpha val="45000"/>
            </a:srgbClr>
          </a:solidFill>
          <a:ln w="76200" cap="flat" cmpd="sng" algn="ctr">
            <a:solidFill>
              <a:schemeClr val="accent5"/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Calibri"/>
                <a:cs typeface="Calibri"/>
              </a:rPr>
              <a:t>category</a:t>
            </a:r>
            <a:endParaRPr lang="en-US" sz="140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term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string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scheme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anyURI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6869370" y="1978755"/>
            <a:ext cx="1906051" cy="2898160"/>
          </a:xfrm>
          <a:prstGeom prst="round2DiagRect">
            <a:avLst/>
          </a:prstGeom>
          <a:solidFill>
            <a:srgbClr val="FFFFFF"/>
          </a:solidFill>
          <a:ln w="76200" cap="flat" cmpd="sng" algn="ctr">
            <a:solidFill>
              <a:schemeClr val="accent5"/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vert="horz" wrap="non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Calibri"/>
                <a:cs typeface="Calibri"/>
              </a:rPr>
              <a:t>poibasetype</a:t>
            </a:r>
            <a:endParaRPr lang="en-US" sz="140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id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anyURI</a:t>
            </a:r>
          </a:p>
          <a:p>
            <a:r>
              <a:rPr lang="fi-FI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fi-FI" sz="1400">
                <a:solidFill>
                  <a:schemeClr val="tx2"/>
                </a:solidFill>
                <a:latin typeface="Calibri"/>
                <a:cs typeface="Calibri"/>
              </a:rPr>
              <a:t>value</a:t>
            </a:r>
            <a:r>
              <a:rPr lang="fi-FI" sz="1400" b="0">
                <a:solidFill>
                  <a:schemeClr val="tx2"/>
                </a:solidFill>
                <a:latin typeface="Calibri"/>
                <a:cs typeface="Calibri"/>
              </a:rPr>
              <a:t>: string</a:t>
            </a:r>
          </a:p>
          <a:p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is-IS" sz="1400">
                <a:solidFill>
                  <a:schemeClr val="tx2"/>
                </a:solidFill>
                <a:latin typeface="Calibri"/>
                <a:cs typeface="Calibri"/>
              </a:rPr>
              <a:t>href</a:t>
            </a:r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: anyURI</a:t>
            </a:r>
          </a:p>
          <a:p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is-IS" sz="1400">
                <a:solidFill>
                  <a:schemeClr val="tx2"/>
                </a:solidFill>
                <a:latin typeface="Calibri"/>
                <a:cs typeface="Calibri"/>
              </a:rPr>
              <a:t>type</a:t>
            </a:r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: string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created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dateTime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updated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dateTime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deleted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dateTime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author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POITermType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license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POITermType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lang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string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base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anyURI</a:t>
            </a:r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6864344" y="1480391"/>
            <a:ext cx="2062098" cy="4000976"/>
          </a:xfrm>
          <a:prstGeom prst="round2DiagRect">
            <a:avLst/>
          </a:prstGeom>
          <a:solidFill>
            <a:srgbClr val="FFFFFF">
              <a:alpha val="45000"/>
            </a:srgbClr>
          </a:solidFill>
          <a:ln w="76200" cap="flat" cmpd="sng" algn="ctr">
            <a:solidFill>
              <a:schemeClr val="accent5"/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Calibri"/>
                <a:cs typeface="Calibri"/>
              </a:rPr>
              <a:t>link</a:t>
            </a:r>
            <a:endParaRPr lang="en-US" sz="140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term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string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scheme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anyURI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9" name="Round Diagonal Corner Rectangle 8"/>
          <p:cNvSpPr/>
          <p:nvPr/>
        </p:nvSpPr>
        <p:spPr bwMode="auto">
          <a:xfrm>
            <a:off x="2435334" y="1984207"/>
            <a:ext cx="1906051" cy="2898160"/>
          </a:xfrm>
          <a:prstGeom prst="round2DiagRect">
            <a:avLst/>
          </a:prstGeom>
          <a:solidFill>
            <a:srgbClr val="FFFFFF"/>
          </a:solidFill>
          <a:ln w="76200" cap="flat" cmpd="sng" algn="ctr">
            <a:solidFill>
              <a:schemeClr val="accent5"/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vert="horz" wrap="non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Calibri"/>
                <a:cs typeface="Calibri"/>
              </a:rPr>
              <a:t>poibasetype</a:t>
            </a:r>
            <a:endParaRPr lang="en-US" sz="140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id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anyURI</a:t>
            </a:r>
          </a:p>
          <a:p>
            <a:r>
              <a:rPr lang="fi-FI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fi-FI" sz="1400">
                <a:solidFill>
                  <a:schemeClr val="tx2"/>
                </a:solidFill>
                <a:latin typeface="Calibri"/>
                <a:cs typeface="Calibri"/>
              </a:rPr>
              <a:t>value</a:t>
            </a:r>
            <a:r>
              <a:rPr lang="fi-FI" sz="1400" b="0">
                <a:solidFill>
                  <a:schemeClr val="tx2"/>
                </a:solidFill>
                <a:latin typeface="Calibri"/>
                <a:cs typeface="Calibri"/>
              </a:rPr>
              <a:t>: string</a:t>
            </a:r>
          </a:p>
          <a:p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is-IS" sz="1400">
                <a:solidFill>
                  <a:schemeClr val="tx2"/>
                </a:solidFill>
                <a:latin typeface="Calibri"/>
                <a:cs typeface="Calibri"/>
              </a:rPr>
              <a:t>href</a:t>
            </a:r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: anyURI</a:t>
            </a:r>
          </a:p>
          <a:p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is-IS" sz="1400">
                <a:solidFill>
                  <a:schemeClr val="tx2"/>
                </a:solidFill>
                <a:latin typeface="Calibri"/>
                <a:cs typeface="Calibri"/>
              </a:rPr>
              <a:t>type</a:t>
            </a:r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: string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created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dateTime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updated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dateTime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deleted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dateTime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author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POITermType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license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POITermType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lang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string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base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anyURI</a:t>
            </a:r>
          </a:p>
        </p:txBody>
      </p:sp>
      <p:sp>
        <p:nvSpPr>
          <p:cNvPr id="10" name="Round Diagonal Corner Rectangle 9"/>
          <p:cNvSpPr/>
          <p:nvPr/>
        </p:nvSpPr>
        <p:spPr bwMode="auto">
          <a:xfrm>
            <a:off x="2430308" y="1485843"/>
            <a:ext cx="2062098" cy="4000976"/>
          </a:xfrm>
          <a:prstGeom prst="round2DiagRect">
            <a:avLst/>
          </a:prstGeom>
          <a:solidFill>
            <a:srgbClr val="FFFFFF">
              <a:alpha val="45000"/>
            </a:srgbClr>
          </a:solidFill>
          <a:ln w="76200" cap="flat" cmpd="sng" algn="ctr">
            <a:solidFill>
              <a:schemeClr val="accent5"/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Calibri"/>
                <a:cs typeface="Calibri"/>
              </a:rPr>
              <a:t>label</a:t>
            </a:r>
            <a:endParaRPr lang="en-US" sz="140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term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string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scheme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anyURI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1" name="Round Diagonal Corner Rectangle 10"/>
          <p:cNvSpPr/>
          <p:nvPr/>
        </p:nvSpPr>
        <p:spPr bwMode="auto">
          <a:xfrm>
            <a:off x="236799" y="1979163"/>
            <a:ext cx="1906051" cy="2898160"/>
          </a:xfrm>
          <a:prstGeom prst="round2DiagRect">
            <a:avLst/>
          </a:prstGeom>
          <a:solidFill>
            <a:srgbClr val="FFFFFF"/>
          </a:solidFill>
          <a:ln w="76200" cap="flat" cmpd="sng" algn="ctr">
            <a:solidFill>
              <a:schemeClr val="accent5"/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vert="horz" wrap="non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Calibri"/>
                <a:cs typeface="Calibri"/>
              </a:rPr>
              <a:t>poibasetype</a:t>
            </a:r>
            <a:endParaRPr lang="en-US" sz="140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id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anyURI</a:t>
            </a:r>
          </a:p>
          <a:p>
            <a:r>
              <a:rPr lang="fi-FI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fi-FI" sz="1400">
                <a:solidFill>
                  <a:schemeClr val="tx2"/>
                </a:solidFill>
                <a:latin typeface="Calibri"/>
                <a:cs typeface="Calibri"/>
              </a:rPr>
              <a:t>value</a:t>
            </a:r>
            <a:r>
              <a:rPr lang="fi-FI" sz="1400" b="0">
                <a:solidFill>
                  <a:schemeClr val="tx2"/>
                </a:solidFill>
                <a:latin typeface="Calibri"/>
                <a:cs typeface="Calibri"/>
              </a:rPr>
              <a:t>: string</a:t>
            </a:r>
          </a:p>
          <a:p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is-IS" sz="1400">
                <a:solidFill>
                  <a:schemeClr val="tx2"/>
                </a:solidFill>
                <a:latin typeface="Calibri"/>
                <a:cs typeface="Calibri"/>
              </a:rPr>
              <a:t>href</a:t>
            </a:r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: anyURI</a:t>
            </a:r>
          </a:p>
          <a:p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is-IS" sz="1400">
                <a:solidFill>
                  <a:schemeClr val="tx2"/>
                </a:solidFill>
                <a:latin typeface="Calibri"/>
                <a:cs typeface="Calibri"/>
              </a:rPr>
              <a:t>type</a:t>
            </a:r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: string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created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dateTime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updated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dateTime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deleted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dateTime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author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POITermType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license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POITermType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lang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string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base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anyURI</a:t>
            </a:r>
          </a:p>
        </p:txBody>
      </p:sp>
      <p:sp>
        <p:nvSpPr>
          <p:cNvPr id="12" name="Round Diagonal Corner Rectangle 11"/>
          <p:cNvSpPr/>
          <p:nvPr/>
        </p:nvSpPr>
        <p:spPr bwMode="auto">
          <a:xfrm>
            <a:off x="231773" y="1480799"/>
            <a:ext cx="2062098" cy="4000976"/>
          </a:xfrm>
          <a:prstGeom prst="round2DiagRect">
            <a:avLst/>
          </a:prstGeom>
          <a:solidFill>
            <a:srgbClr val="FFFFFF">
              <a:alpha val="45000"/>
            </a:srgbClr>
          </a:solidFill>
          <a:ln w="76200" cap="flat" cmpd="sng" algn="ctr">
            <a:solidFill>
              <a:schemeClr val="accent5"/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Calibri"/>
                <a:cs typeface="Calibri"/>
              </a:rPr>
              <a:t>poitermtype</a:t>
            </a:r>
            <a:endParaRPr lang="en-US" sz="140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term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string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scheme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anyURI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0950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 bwMode="auto">
          <a:xfrm>
            <a:off x="3718543" y="1485431"/>
            <a:ext cx="2560456" cy="4037886"/>
          </a:xfrm>
          <a:prstGeom prst="round2DiagRect">
            <a:avLst/>
          </a:prstGeom>
          <a:solidFill>
            <a:srgbClr val="FFFFFF">
              <a:alpha val="45000"/>
            </a:srgbClr>
          </a:solidFill>
          <a:ln w="76200" cap="flat" cmpd="sng" algn="ctr">
            <a:solidFill>
              <a:schemeClr val="accent5"/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Calibri"/>
                <a:cs typeface="Calibri"/>
              </a:rPr>
              <a:t>category</a:t>
            </a:r>
            <a:endParaRPr lang="en-US" sz="140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term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dcterms:type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scheme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dcterms:conformsTo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6472662" y="1480391"/>
            <a:ext cx="2536335" cy="4037886"/>
          </a:xfrm>
          <a:prstGeom prst="round2DiagRect">
            <a:avLst/>
          </a:prstGeom>
          <a:solidFill>
            <a:srgbClr val="FFFFFF">
              <a:alpha val="45000"/>
            </a:srgbClr>
          </a:solidFill>
          <a:ln w="76200" cap="flat" cmpd="sng" algn="ctr">
            <a:solidFill>
              <a:schemeClr val="accent5"/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Calibri"/>
                <a:cs typeface="Calibri"/>
              </a:rPr>
              <a:t>link</a:t>
            </a:r>
            <a:endParaRPr lang="en-US" sz="140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term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dcterms:type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scheme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dcterms:conformsTo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0" name="Round Diagonal Corner Rectangle 9"/>
          <p:cNvSpPr/>
          <p:nvPr/>
        </p:nvSpPr>
        <p:spPr bwMode="auto">
          <a:xfrm>
            <a:off x="970327" y="1485843"/>
            <a:ext cx="2554938" cy="4037886"/>
          </a:xfrm>
          <a:prstGeom prst="round2DiagRect">
            <a:avLst/>
          </a:prstGeom>
          <a:solidFill>
            <a:srgbClr val="FFFFFF">
              <a:alpha val="45000"/>
            </a:srgbClr>
          </a:solidFill>
          <a:ln w="76200" cap="flat" cmpd="sng" algn="ctr">
            <a:solidFill>
              <a:schemeClr val="accent5"/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Calibri"/>
                <a:cs typeface="Calibri"/>
              </a:rPr>
              <a:t>label</a:t>
            </a:r>
            <a:endParaRPr lang="en-US" sz="140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400" b="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term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dcterms:type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scheme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dcterms:conformsTo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semantic concepts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2012 Open Geospatial Consortium, Inc.</a:t>
            </a:r>
            <a:endParaRPr lang="en-US"/>
          </a:p>
        </p:txBody>
      </p:sp>
      <p:sp>
        <p:nvSpPr>
          <p:cNvPr id="5" name="Round Diagonal Corner Rectangle 4"/>
          <p:cNvSpPr/>
          <p:nvPr/>
        </p:nvSpPr>
        <p:spPr bwMode="auto">
          <a:xfrm>
            <a:off x="3723569" y="1983795"/>
            <a:ext cx="2369443" cy="2951143"/>
          </a:xfrm>
          <a:prstGeom prst="round2DiagRect">
            <a:avLst/>
          </a:prstGeom>
          <a:solidFill>
            <a:srgbClr val="FFFFFF"/>
          </a:solidFill>
          <a:ln w="76200" cap="flat" cmpd="sng" algn="ctr">
            <a:solidFill>
              <a:schemeClr val="accent5"/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vert="horz" wrap="non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Calibri"/>
                <a:cs typeface="Calibri"/>
              </a:rPr>
              <a:t>poibasetype</a:t>
            </a:r>
            <a:endParaRPr lang="en-US" sz="140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id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rdfs:about</a:t>
            </a:r>
          </a:p>
          <a:p>
            <a:r>
              <a:rPr lang="fi-FI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fi-FI" sz="1400">
                <a:solidFill>
                  <a:schemeClr val="tx2"/>
                </a:solidFill>
                <a:latin typeface="Calibri"/>
                <a:cs typeface="Calibri"/>
              </a:rPr>
              <a:t>value</a:t>
            </a:r>
            <a:r>
              <a:rPr lang="fi-FI" sz="1400" b="0">
                <a:solidFill>
                  <a:schemeClr val="tx2"/>
                </a:solidFill>
                <a:latin typeface="Calibri"/>
                <a:cs typeface="Calibri"/>
              </a:rPr>
              <a:t>: rdf:value</a:t>
            </a:r>
          </a:p>
          <a:p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is-IS" sz="1400">
                <a:solidFill>
                  <a:schemeClr val="tx2"/>
                </a:solidFill>
                <a:latin typeface="Calibri"/>
                <a:cs typeface="Calibri"/>
              </a:rPr>
              <a:t>href</a:t>
            </a:r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: rdfs:isDefinedBy</a:t>
            </a:r>
          </a:p>
          <a:p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is-IS" sz="1400">
                <a:solidFill>
                  <a:schemeClr val="tx2"/>
                </a:solidFill>
                <a:latin typeface="Calibri"/>
                <a:cs typeface="Calibri"/>
              </a:rPr>
              <a:t>type</a:t>
            </a:r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: 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dcterms:format</a:t>
            </a:r>
            <a:endParaRPr lang="is-IS" sz="1400" b="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created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dcterms:created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updated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dcterms:modified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deleted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openpoi:deleted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author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Class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license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Class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lang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@...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base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@prefix</a:t>
            </a:r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6477689" y="1978755"/>
            <a:ext cx="2369443" cy="2951143"/>
          </a:xfrm>
          <a:prstGeom prst="round2DiagRect">
            <a:avLst/>
          </a:prstGeom>
          <a:solidFill>
            <a:srgbClr val="FFFFFF"/>
          </a:solidFill>
          <a:ln w="76200" cap="flat" cmpd="sng" algn="ctr">
            <a:solidFill>
              <a:schemeClr val="accent5"/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vert="horz" wrap="non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Calibri"/>
                <a:cs typeface="Calibri"/>
              </a:rPr>
              <a:t>poibasetype</a:t>
            </a:r>
            <a:endParaRPr lang="en-US" sz="140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id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rdfs:about</a:t>
            </a:r>
          </a:p>
          <a:p>
            <a:r>
              <a:rPr lang="fi-FI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fi-FI" sz="1400">
                <a:solidFill>
                  <a:schemeClr val="tx2"/>
                </a:solidFill>
                <a:latin typeface="Calibri"/>
                <a:cs typeface="Calibri"/>
              </a:rPr>
              <a:t>value</a:t>
            </a:r>
            <a:r>
              <a:rPr lang="fi-FI" sz="1400" b="0">
                <a:solidFill>
                  <a:schemeClr val="tx2"/>
                </a:solidFill>
                <a:latin typeface="Calibri"/>
                <a:cs typeface="Calibri"/>
              </a:rPr>
              <a:t>: rdf:value</a:t>
            </a:r>
          </a:p>
          <a:p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is-IS" sz="1400">
                <a:solidFill>
                  <a:schemeClr val="tx2"/>
                </a:solidFill>
                <a:latin typeface="Calibri"/>
                <a:cs typeface="Calibri"/>
              </a:rPr>
              <a:t>href</a:t>
            </a:r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: rdfs:isDefinedBy</a:t>
            </a:r>
          </a:p>
          <a:p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is-IS" sz="1400">
                <a:solidFill>
                  <a:schemeClr val="tx2"/>
                </a:solidFill>
                <a:latin typeface="Calibri"/>
                <a:cs typeface="Calibri"/>
              </a:rPr>
              <a:t>type</a:t>
            </a:r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: 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dcterms:format</a:t>
            </a:r>
            <a:endParaRPr lang="is-IS" sz="1400" b="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created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dcterms:created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updated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dcterms:modified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deleted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openpoi:deleted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author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Class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license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Class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lang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@...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base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@prefix</a:t>
            </a:r>
          </a:p>
        </p:txBody>
      </p:sp>
      <p:sp>
        <p:nvSpPr>
          <p:cNvPr id="9" name="Round Diagonal Corner Rectangle 8"/>
          <p:cNvSpPr/>
          <p:nvPr/>
        </p:nvSpPr>
        <p:spPr bwMode="auto">
          <a:xfrm>
            <a:off x="975353" y="1984207"/>
            <a:ext cx="2369443" cy="2951143"/>
          </a:xfrm>
          <a:prstGeom prst="round2DiagRect">
            <a:avLst/>
          </a:prstGeom>
          <a:solidFill>
            <a:srgbClr val="FFFFFF"/>
          </a:solidFill>
          <a:ln w="76200" cap="flat" cmpd="sng" algn="ctr">
            <a:solidFill>
              <a:schemeClr val="accent5"/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vert="horz" wrap="non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Calibri"/>
                <a:cs typeface="Calibri"/>
              </a:rPr>
              <a:t>poibasetype</a:t>
            </a:r>
            <a:endParaRPr lang="en-US" sz="140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id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rdfs:about</a:t>
            </a:r>
          </a:p>
          <a:p>
            <a:r>
              <a:rPr lang="fi-FI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fi-FI" sz="1400">
                <a:solidFill>
                  <a:schemeClr val="tx2"/>
                </a:solidFill>
                <a:latin typeface="Calibri"/>
                <a:cs typeface="Calibri"/>
              </a:rPr>
              <a:t>value</a:t>
            </a:r>
            <a:r>
              <a:rPr lang="fi-FI" sz="1400" b="0">
                <a:solidFill>
                  <a:schemeClr val="tx2"/>
                </a:solidFill>
                <a:latin typeface="Calibri"/>
                <a:cs typeface="Calibri"/>
              </a:rPr>
              <a:t>: </a:t>
            </a:r>
            <a:r>
              <a:rPr lang="fi-FI" sz="1400" b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dcterms:title</a:t>
            </a:r>
          </a:p>
          <a:p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is-IS" sz="1400">
                <a:solidFill>
                  <a:schemeClr val="tx2"/>
                </a:solidFill>
                <a:latin typeface="Calibri"/>
                <a:cs typeface="Calibri"/>
              </a:rPr>
              <a:t>href</a:t>
            </a:r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: rdfs:isDefinedBy</a:t>
            </a:r>
          </a:p>
          <a:p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is-IS" sz="1400">
                <a:solidFill>
                  <a:schemeClr val="tx2"/>
                </a:solidFill>
                <a:latin typeface="Calibri"/>
                <a:cs typeface="Calibri"/>
              </a:rPr>
              <a:t>type</a:t>
            </a:r>
            <a:r>
              <a:rPr lang="is-IS" sz="1400" b="0">
                <a:solidFill>
                  <a:schemeClr val="tx2"/>
                </a:solidFill>
                <a:latin typeface="Calibri"/>
                <a:cs typeface="Calibri"/>
              </a:rPr>
              <a:t>: 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dcterms:format</a:t>
            </a:r>
            <a:endParaRPr lang="is-IS" sz="1400" b="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created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dcterms:created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updated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dcterms:modified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deleted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openpoi:deleted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author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Class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license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Class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lang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@...</a:t>
            </a:r>
          </a:p>
          <a:p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400">
                <a:solidFill>
                  <a:schemeClr val="tx2"/>
                </a:solidFill>
                <a:latin typeface="Calibri"/>
                <a:cs typeface="Calibri"/>
              </a:rPr>
              <a:t>base</a:t>
            </a:r>
            <a:r>
              <a:rPr lang="en-US" sz="1400" b="0">
                <a:solidFill>
                  <a:schemeClr val="tx2"/>
                </a:solidFill>
                <a:latin typeface="Calibri"/>
                <a:cs typeface="Calibri"/>
              </a:rPr>
              <a:t>: @prefix</a:t>
            </a:r>
          </a:p>
        </p:txBody>
      </p:sp>
      <p:sp>
        <p:nvSpPr>
          <p:cNvPr id="11" name="Round Diagonal Corner Rectangle 10"/>
          <p:cNvSpPr/>
          <p:nvPr/>
        </p:nvSpPr>
        <p:spPr bwMode="auto">
          <a:xfrm>
            <a:off x="17544" y="1461507"/>
            <a:ext cx="808732" cy="1476167"/>
          </a:xfrm>
          <a:prstGeom prst="round2DiagRect">
            <a:avLst/>
          </a:prstGeom>
          <a:solidFill>
            <a:srgbClr val="FFFFFF"/>
          </a:solidFill>
          <a:ln w="76200" cap="flat" cmpd="sng" algn="ctr">
            <a:solidFill>
              <a:schemeClr val="accent5"/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vert="horz" wrap="non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tx2"/>
                </a:solidFill>
                <a:latin typeface="Calibri"/>
                <a:cs typeface="Calibri"/>
              </a:rPr>
              <a:t>poi</a:t>
            </a:r>
            <a:endParaRPr lang="en-US" sz="105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105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050">
                <a:solidFill>
                  <a:schemeClr val="tx2"/>
                </a:solidFill>
                <a:latin typeface="Calibri"/>
                <a:cs typeface="Calibri"/>
              </a:rPr>
              <a:t>label</a:t>
            </a:r>
            <a:endParaRPr lang="en-US" sz="1050" b="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105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050">
                <a:solidFill>
                  <a:schemeClr val="tx2"/>
                </a:solidFill>
                <a:latin typeface="Calibri"/>
                <a:cs typeface="Calibri"/>
              </a:rPr>
              <a:t>description</a:t>
            </a:r>
            <a:endParaRPr lang="en-US" sz="1050" b="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105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050">
                <a:solidFill>
                  <a:schemeClr val="tx2"/>
                </a:solidFill>
                <a:latin typeface="Calibri"/>
                <a:cs typeface="Calibri"/>
              </a:rPr>
              <a:t>category</a:t>
            </a:r>
            <a:endParaRPr lang="en-US" sz="1050" b="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105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050">
                <a:solidFill>
                  <a:schemeClr val="tx2"/>
                </a:solidFill>
                <a:latin typeface="Calibri"/>
                <a:cs typeface="Calibri"/>
              </a:rPr>
              <a:t>time</a:t>
            </a:r>
            <a:endParaRPr lang="en-US" sz="1050" b="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105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050">
                <a:solidFill>
                  <a:schemeClr val="tx2"/>
                </a:solidFill>
                <a:latin typeface="Calibri"/>
                <a:cs typeface="Calibri"/>
              </a:rPr>
              <a:t>link</a:t>
            </a:r>
            <a:endParaRPr lang="en-US" sz="1050" b="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105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050">
                <a:solidFill>
                  <a:schemeClr val="tx2"/>
                </a:solidFill>
                <a:latin typeface="Calibri"/>
                <a:cs typeface="Calibri"/>
              </a:rPr>
              <a:t>metadata</a:t>
            </a:r>
            <a:endParaRPr lang="en-US" sz="1050" b="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1050" b="0">
                <a:solidFill>
                  <a:schemeClr val="tx2"/>
                </a:solidFill>
                <a:latin typeface="Calibri"/>
                <a:cs typeface="Calibri"/>
              </a:rPr>
              <a:t>+ </a:t>
            </a:r>
            <a:r>
              <a:rPr lang="en-US" sz="1050">
                <a:solidFill>
                  <a:schemeClr val="tx2"/>
                </a:solidFill>
                <a:latin typeface="Calibri"/>
                <a:cs typeface="Calibri"/>
              </a:rPr>
              <a:t>location</a:t>
            </a:r>
            <a:endParaRPr lang="en-US" sz="1050" b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3898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-3457" b="-3457"/>
          <a:stretch>
            <a:fillRect/>
          </a:stretch>
        </p:blipFill>
        <p:spPr>
          <a:xfrm>
            <a:off x="997041" y="887809"/>
            <a:ext cx="7914059" cy="467322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2012 Open Geospatial Consortium,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8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OpenPOIs API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177588"/>
              </p:ext>
            </p:extLst>
          </p:nvPr>
        </p:nvGraphicFramePr>
        <p:xfrm>
          <a:off x="346075" y="1279525"/>
          <a:ext cx="8458200" cy="229615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486918"/>
                <a:gridCol w="69712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query by…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example…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hlinkClick r:id="rId2"/>
                        </a:rPr>
                        <a:t>http://openpoi.ogcnetwork.net/poiquery.php?</a:t>
                      </a:r>
                      <a:br>
                        <a:rPr lang="en-US" sz="1400">
                          <a:hlinkClick r:id="rId2"/>
                        </a:rPr>
                      </a:br>
                      <a:r>
                        <a:rPr lang="en-US" sz="1400">
                          <a:hlinkClick r:id="rId2"/>
                        </a:rPr>
                        <a:t>id=adc77fe6-5ad3-4d83-b109-5cb44eb62267&amp;format=application/json</a:t>
                      </a:r>
                      <a:r>
                        <a:rPr lang="en-US" sz="140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RESTful</a:t>
                      </a:r>
                      <a:r>
                        <a:rPr lang="en-US" baseline="0"/>
                        <a:t> 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hlinkClick r:id="rId3"/>
                        </a:rPr>
                        <a:t>http://openpoi.ogcnetwork.net/pois/adc77fe6-5ad3-4d83-b109-5cb44eb62267.xml</a:t>
                      </a:r>
                      <a:r>
                        <a:rPr lang="en-US" sz="140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radius/point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hlinkClick r:id="rId4"/>
                        </a:rPr>
                        <a:t>http://openpoi.ogcnetwork.net/poiquery.php?lat=42.349433712876&amp;lon=-71.040894451933&amp;maxfeatures=9&amp;format=application/xml</a:t>
                      </a:r>
                      <a:r>
                        <a:rPr lang="en-US" sz="1400" baseline="0"/>
                        <a:t> </a:t>
                      </a:r>
                      <a:endParaRPr 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bounding</a:t>
                      </a:r>
                      <a:r>
                        <a:rPr lang="en-US" baseline="0"/>
                        <a:t> box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hlinkClick r:id="rId5"/>
                        </a:rPr>
                        <a:t>http://openpoi.ogcnetwork.net/poiquery.php?bbox=-71.10,42.35,-71.00,42.45&amp;maxfeatures=20</a:t>
                      </a:r>
                      <a:r>
                        <a:rPr lang="en-US" sz="1400" baseline="0"/>
                        <a:t> </a:t>
                      </a:r>
                      <a:endParaRPr lang="en-US" sz="1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Open Geospatial Consortium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68107" y="4336329"/>
            <a:ext cx="5031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>
                <a:solidFill>
                  <a:schemeClr val="tx2"/>
                </a:solidFill>
                <a:latin typeface="Calibri"/>
                <a:cs typeface="Calibri"/>
              </a:rPr>
              <a:t>http://openpoi.ogcnetwork.net/api.html</a:t>
            </a:r>
          </a:p>
        </p:txBody>
      </p:sp>
    </p:spTree>
    <p:extLst>
      <p:ext uri="{BB962C8B-B14F-4D97-AF65-F5344CB8AC3E}">
        <p14:creationId xmlns:p14="http://schemas.microsoft.com/office/powerpoint/2010/main" val="120808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OpenPOI Repository: </a:t>
            </a:r>
            <a:br>
              <a:rPr lang="en-US"/>
            </a:br>
            <a:r>
              <a:rPr lang="en-US">
                <a:hlinkClick r:id="rId2"/>
              </a:rPr>
              <a:t>http://openpoidb.ogcnetwork.net</a:t>
            </a:r>
            <a:r>
              <a:rPr lang="en-US"/>
              <a:t> </a:t>
            </a:r>
          </a:p>
          <a:p>
            <a:r>
              <a:rPr lang="en-US"/>
              <a:t>POI Global Interest Group:  </a:t>
            </a:r>
            <a:r>
              <a:rPr lang="en-US" sz="2000">
                <a:hlinkClick r:id="rId3"/>
              </a:rPr>
              <a:t>https://lists.opengeospatial.org/mailman/listinfo/openpois-users</a:t>
            </a:r>
            <a:r>
              <a:rPr lang="en-US"/>
              <a:t> </a:t>
            </a:r>
          </a:p>
          <a:p>
            <a:r>
              <a:rPr lang="en-US" smtClean="0"/>
              <a:t>OpenPOI </a:t>
            </a:r>
            <a:r>
              <a:rPr lang="en-US"/>
              <a:t>Repository mailing list signup: </a:t>
            </a:r>
            <a:r>
              <a:rPr lang="en-US" sz="2000">
                <a:hlinkClick r:id="rId4"/>
              </a:rPr>
              <a:t>https://lists.opengeospatial.org/mailman/listinfo</a:t>
            </a:r>
            <a:r>
              <a:rPr lang="en-US" sz="2000" smtClean="0">
                <a:hlinkClick r:id="rId4"/>
              </a:rPr>
              <a:t>/openpoidb-announce</a:t>
            </a:r>
            <a:r>
              <a:rPr lang="en-US" smtClean="0"/>
              <a:t> </a:t>
            </a:r>
            <a:endParaRPr lang="en-US"/>
          </a:p>
          <a:p>
            <a:r>
              <a:rPr lang="en-US"/>
              <a:t>W3C Places Community Group: </a:t>
            </a:r>
            <a:br>
              <a:rPr lang="en-US"/>
            </a:br>
            <a:r>
              <a:rPr lang="en-US" sz="2000">
                <a:hlinkClick r:id="rId5"/>
              </a:rPr>
              <a:t>http://www.w3.org/community/places/</a:t>
            </a:r>
            <a:r>
              <a:rPr lang="en-US" sz="2000"/>
              <a:t> </a:t>
            </a:r>
            <a:endParaRPr lang="en-US" sz="2000" smtClean="0"/>
          </a:p>
          <a:p>
            <a:r>
              <a:rPr lang="en-US"/>
              <a:t>GML 3.3: </a:t>
            </a:r>
            <a:br>
              <a:rPr lang="en-US"/>
            </a:br>
            <a:r>
              <a:rPr lang="en-US" sz="2000">
                <a:hlinkClick r:id="rId6"/>
              </a:rPr>
              <a:t>http://www.opengeospatial.org/standards/</a:t>
            </a:r>
            <a:r>
              <a:rPr lang="en-US" sz="2000" smtClean="0">
                <a:hlinkClick r:id="rId6"/>
              </a:rPr>
              <a:t>gml</a:t>
            </a:r>
            <a:r>
              <a:rPr lang="en-US" sz="2000" smtClean="0"/>
              <a:t> </a:t>
            </a:r>
            <a:endParaRPr lang="en-US" sz="20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Open Geospatial Consortium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15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</a:rPr>
              <a:t>What are OpenPOIs?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endParaRPr lang="en-US">
              <a:latin typeface="Arial" charset="0"/>
              <a:ea typeface="MS PGothic" charset="0"/>
            </a:endParaRPr>
          </a:p>
          <a:p>
            <a:pPr marL="0" indent="0" algn="ctr">
              <a:buFontTx/>
              <a:buNone/>
            </a:pPr>
            <a:r>
              <a:rPr lang="en-US">
                <a:latin typeface="Arial" charset="0"/>
                <a:ea typeface="MS PGothic" charset="0"/>
              </a:rPr>
              <a:t>A </a:t>
            </a:r>
            <a:r>
              <a:rPr lang="en-US" b="1">
                <a:latin typeface="Arial" charset="0"/>
                <a:ea typeface="MS PGothic" charset="0"/>
              </a:rPr>
              <a:t>registry</a:t>
            </a:r>
            <a:r>
              <a:rPr lang="en-US">
                <a:latin typeface="Arial" charset="0"/>
                <a:ea typeface="MS PGothic" charset="0"/>
              </a:rPr>
              <a:t> of all the places in the world, and </a:t>
            </a:r>
            <a:r>
              <a:rPr lang="en-US" b="1">
                <a:latin typeface="Arial" charset="0"/>
                <a:ea typeface="MS PGothic" charset="0"/>
              </a:rPr>
              <a:t>links</a:t>
            </a:r>
            <a:r>
              <a:rPr lang="en-US">
                <a:latin typeface="Arial" charset="0"/>
                <a:ea typeface="MS PGothic" charset="0"/>
              </a:rPr>
              <a:t> to all the web resources with information about those places</a:t>
            </a:r>
            <a:br>
              <a:rPr lang="en-US">
                <a:latin typeface="Arial" charset="0"/>
                <a:ea typeface="MS PGothic" charset="0"/>
              </a:rPr>
            </a:br>
            <a:r>
              <a:rPr lang="en-US" i="1">
                <a:latin typeface="Arial" charset="0"/>
                <a:ea typeface="MS PGothic" charset="0"/>
              </a:rPr>
              <a:t>9 ½ million places to date</a:t>
            </a:r>
          </a:p>
          <a:p>
            <a:pPr marL="0" indent="0" algn="ctr">
              <a:buFontTx/>
              <a:buNone/>
            </a:pPr>
            <a:endParaRPr lang="en-US">
              <a:latin typeface="Arial" charset="0"/>
              <a:ea typeface="MS PGothic" charset="0"/>
            </a:endParaRPr>
          </a:p>
          <a:p>
            <a:pPr marL="0" indent="0" algn="ctr">
              <a:buFontTx/>
              <a:buNone/>
            </a:pPr>
            <a:r>
              <a:rPr lang="en-US" b="1">
                <a:latin typeface="Arial" charset="0"/>
                <a:ea typeface="MS PGothic" charset="0"/>
              </a:rPr>
              <a:t>query API:</a:t>
            </a:r>
            <a:r>
              <a:rPr lang="en-US">
                <a:latin typeface="Arial" charset="0"/>
                <a:ea typeface="MS PGothic" charset="0"/>
              </a:rPr>
              <a:t> space, name, time</a:t>
            </a:r>
            <a:r>
              <a:rPr lang="en-US" b="1">
                <a:latin typeface="Arial" charset="0"/>
                <a:ea typeface="MS PGothic" charset="0"/>
              </a:rPr>
              <a:t/>
            </a:r>
            <a:br>
              <a:rPr lang="en-US" b="1">
                <a:latin typeface="Arial" charset="0"/>
                <a:ea typeface="MS PGothic" charset="0"/>
              </a:rPr>
            </a:br>
            <a:r>
              <a:rPr lang="en-US" b="1">
                <a:latin typeface="Arial" charset="0"/>
                <a:ea typeface="MS PGothic" charset="0"/>
              </a:rPr>
              <a:t>formats:</a:t>
            </a:r>
            <a:r>
              <a:rPr lang="en-US">
                <a:latin typeface="Arial" charset="0"/>
                <a:ea typeface="MS PGothic" charset="0"/>
              </a:rPr>
              <a:t> XML, JSON, microdata or RDF</a:t>
            </a:r>
          </a:p>
          <a:p>
            <a:pPr marL="0" indent="0" algn="ctr">
              <a:buFontTx/>
              <a:buNone/>
            </a:pPr>
            <a:endParaRPr lang="en-US">
              <a:latin typeface="Arial" charset="0"/>
              <a:ea typeface="MS PGothic" charset="0"/>
            </a:endParaRPr>
          </a:p>
          <a:p>
            <a:pPr marL="0" indent="0" algn="ctr">
              <a:buFontTx/>
              <a:buNone/>
            </a:pPr>
            <a:r>
              <a:rPr lang="en-US">
                <a:latin typeface="Arial" charset="0"/>
                <a:ea typeface="MS PGothic" charset="0"/>
              </a:rPr>
              <a:t>A location resource that’s always </a:t>
            </a:r>
            <a:br>
              <a:rPr lang="en-US">
                <a:latin typeface="Arial" charset="0"/>
                <a:ea typeface="MS PGothic" charset="0"/>
              </a:rPr>
            </a:br>
            <a:r>
              <a:rPr lang="en-US" b="1">
                <a:latin typeface="Arial" charset="0"/>
                <a:ea typeface="MS PGothic" charset="0"/>
              </a:rPr>
              <a:t>current</a:t>
            </a:r>
            <a:r>
              <a:rPr lang="en-US">
                <a:latin typeface="Arial" charset="0"/>
                <a:ea typeface="MS PGothic" charset="0"/>
              </a:rPr>
              <a:t>, </a:t>
            </a:r>
            <a:r>
              <a:rPr lang="en-US" b="1">
                <a:latin typeface="Arial" charset="0"/>
                <a:ea typeface="MS PGothic" charset="0"/>
              </a:rPr>
              <a:t>accurate</a:t>
            </a:r>
            <a:r>
              <a:rPr lang="en-US">
                <a:latin typeface="Arial" charset="0"/>
                <a:ea typeface="MS PGothic" charset="0"/>
              </a:rPr>
              <a:t>, and </a:t>
            </a:r>
            <a:r>
              <a:rPr lang="en-US" b="1">
                <a:latin typeface="Arial" charset="0"/>
                <a:ea typeface="MS PGothic" charset="0"/>
              </a:rPr>
              <a:t>authoritative</a:t>
            </a:r>
          </a:p>
          <a:p>
            <a:pPr marL="0" indent="0" algn="ctr">
              <a:buFontTx/>
              <a:buNone/>
            </a:pPr>
            <a:endParaRPr lang="en-US">
              <a:latin typeface="Arial" charset="0"/>
              <a:ea typeface="MS PGothic" charset="0"/>
            </a:endParaRPr>
          </a:p>
          <a:p>
            <a:pPr marL="0" indent="0" algn="ctr">
              <a:buFontTx/>
              <a:buNone/>
            </a:pPr>
            <a:r>
              <a:rPr lang="en-US" sz="2000" i="1">
                <a:latin typeface="Arial" charset="0"/>
                <a:ea typeface="MS PGothic" charset="0"/>
              </a:rPr>
              <a:t>OpenPOIs is evolving into the single most comprehensive, </a:t>
            </a:r>
            <a:br>
              <a:rPr lang="en-US" sz="2000" i="1">
                <a:latin typeface="Arial" charset="0"/>
                <a:ea typeface="MS PGothic" charset="0"/>
              </a:rPr>
            </a:br>
            <a:r>
              <a:rPr lang="en-US" sz="2000" i="1">
                <a:latin typeface="Arial" charset="0"/>
                <a:ea typeface="MS PGothic" charset="0"/>
              </a:rPr>
              <a:t>structured registry of points of interest on the Web.</a:t>
            </a: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ＭＳ Ｐゴシック" charset="0"/>
              </a:defRPr>
            </a:lvl9pPr>
          </a:lstStyle>
          <a:p>
            <a:r>
              <a:rPr lang="en-US" sz="900" b="0">
                <a:solidFill>
                  <a:srgbClr val="092E5C"/>
                </a:solidFill>
                <a:latin typeface="Arial" charset="0"/>
                <a:ea typeface="MS PGothic" charset="0"/>
                <a:cs typeface="MS PGothic" charset="0"/>
              </a:rPr>
              <a:t>© 2012 Open Geospatial Consortium</a:t>
            </a:r>
          </a:p>
        </p:txBody>
      </p:sp>
      <p:pic>
        <p:nvPicPr>
          <p:cNvPr id="43012" name="Picture 4" descr="logo4_100p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928" y="97814"/>
            <a:ext cx="3910711" cy="85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2684463" y="951698"/>
            <a:ext cx="34689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alibri"/>
                <a:cs typeface="Calibri"/>
                <a:hlinkClick r:id="rId4"/>
              </a:rPr>
              <a:t>http://openpoidb.ogcnetwork.net</a:t>
            </a:r>
            <a:r>
              <a:rPr lang="en-US" sz="1800">
                <a:latin typeface="Calibri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2155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OpenPOIs Registry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165" y="1184565"/>
            <a:ext cx="8458200" cy="5284686"/>
          </a:xfrm>
        </p:spPr>
        <p:txBody>
          <a:bodyPr/>
          <a:lstStyle/>
          <a:p>
            <a:r>
              <a:rPr lang="en-US" sz="2000">
                <a:hlinkClick r:id="rId2"/>
              </a:rPr>
              <a:t>http://openpoi.ogcnetwork.net</a:t>
            </a:r>
            <a:r>
              <a:rPr lang="en-US" sz="2000"/>
              <a:t> </a:t>
            </a:r>
          </a:p>
          <a:p>
            <a:r>
              <a:rPr lang="en-US" sz="2000"/>
              <a:t>a </a:t>
            </a:r>
            <a:r>
              <a:rPr lang="en-US" sz="2000" b="1"/>
              <a:t>living laboratory </a:t>
            </a:r>
            <a:r>
              <a:rPr lang="en-US" sz="2000"/>
              <a:t>for connecting the web to the geo web</a:t>
            </a:r>
          </a:p>
          <a:p>
            <a:r>
              <a:rPr lang="en-US" sz="2000"/>
              <a:t>reference implementation of the </a:t>
            </a:r>
            <a:r>
              <a:rPr lang="en-US" sz="2000" b="1"/>
              <a:t>POI format</a:t>
            </a:r>
          </a:p>
          <a:p>
            <a:r>
              <a:rPr lang="en-US" sz="2000" b="1"/>
              <a:t>open: data, code, platform</a:t>
            </a:r>
          </a:p>
          <a:p>
            <a:r>
              <a:rPr lang="en-US" sz="2000"/>
              <a:t>provides a Rosetta Stone for all POIs, any time, anywhere</a:t>
            </a:r>
          </a:p>
          <a:p>
            <a:r>
              <a:rPr lang="en-US" sz="2000"/>
              <a:t>includes:</a:t>
            </a:r>
          </a:p>
          <a:p>
            <a:pPr lvl="1"/>
            <a:r>
              <a:rPr lang="en-US" sz="1800"/>
              <a:t>NGA, USGS, </a:t>
            </a:r>
            <a:r>
              <a:rPr lang="en-US" sz="1800" b="1"/>
              <a:t>GeoNames</a:t>
            </a:r>
          </a:p>
          <a:p>
            <a:pPr lvl="1"/>
            <a:r>
              <a:rPr lang="en-US" sz="1800" b="1"/>
              <a:t>DBPedia</a:t>
            </a:r>
            <a:endParaRPr lang="en-US" sz="1800" b="1"/>
          </a:p>
          <a:p>
            <a:pPr lvl="1"/>
            <a:r>
              <a:rPr lang="en-US" sz="1800"/>
              <a:t>China Historical GIS</a:t>
            </a:r>
            <a:endParaRPr lang="en-US" sz="1800"/>
          </a:p>
          <a:p>
            <a:r>
              <a:rPr lang="en-US" sz="2000"/>
              <a:t>future work:</a:t>
            </a:r>
          </a:p>
          <a:p>
            <a:pPr lvl="1"/>
            <a:r>
              <a:rPr lang="en-US" sz="1800"/>
              <a:t>OpenStreetMap</a:t>
            </a:r>
          </a:p>
          <a:p>
            <a:pPr lvl="1"/>
            <a:r>
              <a:rPr lang="en-US" sz="1800"/>
              <a:t>Facebook, LinkedIn, foursquare, freebase</a:t>
            </a:r>
          </a:p>
          <a:p>
            <a:pPr lvl="1"/>
            <a:r>
              <a:rPr lang="en-US" sz="1800"/>
              <a:t>governments, historians</a:t>
            </a:r>
          </a:p>
          <a:p>
            <a:pPr lvl="1"/>
            <a:r>
              <a:rPr lang="en-US" sz="1800"/>
              <a:t>self-service synchronization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Open Geospatial Consortium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59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POI?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location: geography specifier</a:t>
            </a:r>
            <a:endParaRPr lang="en-US" dirty="0"/>
          </a:p>
          <a:p>
            <a:r>
              <a:rPr lang="en-US" smtClean="0"/>
              <a:t>label: name</a:t>
            </a:r>
            <a:endParaRPr lang="en-US" dirty="0"/>
          </a:p>
          <a:p>
            <a:r>
              <a:rPr lang="en-US" smtClean="0"/>
              <a:t>description: narrative text</a:t>
            </a:r>
            <a:endParaRPr lang="en-US" dirty="0"/>
          </a:p>
          <a:p>
            <a:r>
              <a:rPr lang="en-US" smtClean="0"/>
              <a:t>category: tags, keywords, etc.</a:t>
            </a:r>
            <a:endParaRPr lang="en-US" dirty="0" smtClean="0"/>
          </a:p>
          <a:p>
            <a:r>
              <a:rPr lang="en-US" smtClean="0"/>
              <a:t>link: related items</a:t>
            </a:r>
            <a:endParaRPr lang="en-US" dirty="0" smtClean="0"/>
          </a:p>
          <a:p>
            <a:r>
              <a:rPr lang="en-US" smtClean="0"/>
              <a:t>time: when the POI exists in the world</a:t>
            </a:r>
          </a:p>
          <a:p>
            <a:endParaRPr lang="en-US"/>
          </a:p>
          <a:p>
            <a:r>
              <a:rPr lang="en-US"/>
              <a:t>influences: OpenStreetMap; Atom Publishing Protocol;  GeoNames</a:t>
            </a:r>
          </a:p>
          <a:p>
            <a:endParaRPr lang="en-US" i="1"/>
          </a:p>
          <a:p>
            <a:r>
              <a:rPr lang="en-US" i="1"/>
              <a:t>almost any geodata can be expressed as a POI</a:t>
            </a:r>
            <a:endParaRPr lang="en-US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2012 Open Geospatial Consortium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point, </a:t>
            </a:r>
          </a:p>
          <a:p>
            <a:r>
              <a:rPr lang="en-US" dirty="0"/>
              <a:t>line, </a:t>
            </a:r>
          </a:p>
          <a:p>
            <a:r>
              <a:rPr lang="en-US" dirty="0"/>
              <a:t>or </a:t>
            </a:r>
            <a:r>
              <a:rPr lang="en-US" dirty="0" smtClean="0"/>
              <a:t>polygon: </a:t>
            </a:r>
          </a:p>
          <a:p>
            <a:endParaRPr lang="en-US" i="1" smtClean="0"/>
          </a:p>
          <a:p>
            <a:r>
              <a:rPr lang="en-US" i="1" smtClean="0"/>
              <a:t>and/or</a:t>
            </a:r>
            <a:r>
              <a:rPr lang="en-US" smtClean="0"/>
              <a:t> address</a:t>
            </a:r>
            <a:endParaRPr lang="en-US" dirty="0"/>
          </a:p>
          <a:p>
            <a:r>
              <a:rPr lang="en-US" i="1"/>
              <a:t>and/or</a:t>
            </a:r>
            <a:r>
              <a:rPr lang="en-US"/>
              <a:t> spatial </a:t>
            </a:r>
            <a:r>
              <a:rPr lang="en-US" dirty="0"/>
              <a:t>relationship to another POI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Open Geospatial Consortium</a:t>
            </a:r>
            <a:endParaRPr lang="en-US"/>
          </a:p>
        </p:txBody>
      </p:sp>
      <p:cxnSp>
        <p:nvCxnSpPr>
          <p:cNvPr id="6" name="Curved Connector 5"/>
          <p:cNvCxnSpPr/>
          <p:nvPr/>
        </p:nvCxnSpPr>
        <p:spPr bwMode="auto">
          <a:xfrm flipV="1">
            <a:off x="3012484" y="1773283"/>
            <a:ext cx="689443" cy="244155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lg"/>
            <a:tailEnd type="none" w="med" len="med"/>
          </a:ln>
          <a:effectLst/>
        </p:spPr>
      </p:cxnSp>
      <p:sp>
        <p:nvSpPr>
          <p:cNvPr id="7" name="Oval 6"/>
          <p:cNvSpPr/>
          <p:nvPr/>
        </p:nvSpPr>
        <p:spPr bwMode="auto">
          <a:xfrm>
            <a:off x="3268518" y="1376034"/>
            <a:ext cx="254000" cy="254000"/>
          </a:xfrm>
          <a:prstGeom prst="ellipse">
            <a:avLst/>
          </a:prstGeom>
          <a:solidFill>
            <a:srgbClr val="ADCAAD"/>
          </a:solidFill>
          <a:ln w="38100" cap="flat" cmpd="sng" algn="ctr">
            <a:solidFill>
              <a:srgbClr val="000000"/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vert="horz" wrap="non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G Times" charset="0"/>
            </a:endParaRPr>
          </a:p>
        </p:txBody>
      </p:sp>
      <p:sp>
        <p:nvSpPr>
          <p:cNvPr id="15" name="Heptagon 14"/>
          <p:cNvSpPr/>
          <p:nvPr/>
        </p:nvSpPr>
        <p:spPr bwMode="auto">
          <a:xfrm>
            <a:off x="3210734" y="2171366"/>
            <a:ext cx="372953" cy="308838"/>
          </a:xfrm>
          <a:prstGeom prst="heptagon">
            <a:avLst/>
          </a:prstGeom>
          <a:solidFill>
            <a:schemeClr val="accent5"/>
          </a:solidFill>
          <a:ln w="38100" cap="flat" cmpd="sng" algn="ctr">
            <a:solidFill>
              <a:schemeClr val="tx1"/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07626" y="1350118"/>
            <a:ext cx="311853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  <a:lumOff val="50000"/>
                  </a:schemeClr>
                </a:solidFill>
                <a:latin typeface="Menlo Bold"/>
                <a:cs typeface="Menlo Bold"/>
              </a:rPr>
              <a:t>&lt;/a&gt;</a:t>
            </a:r>
            <a:r>
              <a:rPr lang="en-US">
                <a:latin typeface="Menlo Bold"/>
                <a:cs typeface="Menlo Bold"/>
              </a:rPr>
              <a:t> </a:t>
            </a:r>
            <a:r>
              <a:rPr lang="en-US">
                <a:solidFill>
                  <a:srgbClr val="666633"/>
                </a:solidFill>
                <a:latin typeface="Menlo Bold"/>
                <a:cs typeface="Menlo Bold"/>
              </a:rPr>
              <a:t>a</a:t>
            </a:r>
            <a:r>
              <a:rPr lang="en-US">
                <a:latin typeface="Menlo Bold"/>
                <a:cs typeface="Menlo Bold"/>
              </a:rPr>
              <a:t> </a:t>
            </a:r>
            <a:r>
              <a:rPr lang="en-US">
                <a:solidFill>
                  <a:srgbClr val="4590ED"/>
                </a:solidFill>
                <a:latin typeface="Menlo Bold"/>
                <a:cs typeface="Menlo Bold"/>
              </a:rPr>
              <a:t>geo:SpatialObject</a:t>
            </a:r>
            <a:r>
              <a:rPr lang="en-US">
                <a:latin typeface="Menlo Bold"/>
                <a:cs typeface="Menlo Bold"/>
              </a:rPr>
              <a:t> .</a:t>
            </a:r>
          </a:p>
          <a:p>
            <a:r>
              <a:rPr lang="en-US">
                <a:solidFill>
                  <a:schemeClr val="tx2">
                    <a:lumMod val="50000"/>
                    <a:lumOff val="50000"/>
                  </a:schemeClr>
                </a:solidFill>
                <a:latin typeface="Menlo Bold"/>
                <a:cs typeface="Menlo Bold"/>
              </a:rPr>
              <a:t>&lt;/a&gt;</a:t>
            </a:r>
            <a:r>
              <a:rPr lang="en-US">
                <a:latin typeface="Menlo Bold"/>
                <a:cs typeface="Menlo Bold"/>
              </a:rPr>
              <a:t> </a:t>
            </a:r>
            <a:r>
              <a:rPr lang="en-US">
                <a:solidFill>
                  <a:srgbClr val="666633"/>
                </a:solidFill>
                <a:latin typeface="Menlo Bold"/>
                <a:cs typeface="Menlo Bold"/>
              </a:rPr>
              <a:t>dcterms</a:t>
            </a:r>
            <a:r>
              <a:rPr lang="en-US">
                <a:latin typeface="Menlo Bold"/>
                <a:cs typeface="Menlo Bold"/>
              </a:rPr>
              <a:t>:</a:t>
            </a:r>
            <a:r>
              <a:rPr lang="en-US">
                <a:solidFill>
                  <a:schemeClr val="accent5"/>
                </a:solidFill>
                <a:latin typeface="Menlo Bold"/>
                <a:cs typeface="Menlo Bold"/>
              </a:rPr>
              <a:t>spatial</a:t>
            </a:r>
            <a:r>
              <a:rPr lang="en-US">
                <a:latin typeface="Menlo Bold"/>
                <a:cs typeface="Menlo Bold"/>
              </a:rPr>
              <a:t> </a:t>
            </a:r>
            <a:r>
              <a:rPr lang="en-US">
                <a:solidFill>
                  <a:srgbClr val="4590ED"/>
                </a:solidFill>
                <a:latin typeface="Menlo Bold"/>
                <a:cs typeface="Menlo Bold"/>
              </a:rPr>
              <a:t>&lt;/a/location#p&gt;</a:t>
            </a:r>
            <a:r>
              <a:rPr lang="en-US">
                <a:latin typeface="Menlo Bold"/>
                <a:cs typeface="Menlo Bold"/>
              </a:rPr>
              <a:t> .</a:t>
            </a:r>
          </a:p>
          <a:p>
            <a:r>
              <a:rPr lang="en-US">
                <a:solidFill>
                  <a:srgbClr val="4590ED"/>
                </a:solidFill>
                <a:latin typeface="Menlo Bold"/>
                <a:cs typeface="Menlo Bold"/>
              </a:rPr>
              <a:t>&lt;/a/location#p&gt;</a:t>
            </a:r>
            <a:r>
              <a:rPr lang="en-US">
                <a:latin typeface="Menlo Bold"/>
                <a:cs typeface="Menlo Bold"/>
              </a:rPr>
              <a:t> [</a:t>
            </a:r>
          </a:p>
          <a:p>
            <a:r>
              <a:rPr lang="en-US">
                <a:latin typeface="Menlo Bold"/>
                <a:cs typeface="Menlo Bold"/>
              </a:rPr>
              <a:t>   </a:t>
            </a:r>
            <a:r>
              <a:rPr lang="en-US">
                <a:solidFill>
                  <a:srgbClr val="4590ED"/>
                </a:solidFill>
                <a:latin typeface="Menlo Bold"/>
                <a:cs typeface="Menlo Bold"/>
              </a:rPr>
              <a:t>&lt;/p/point#x&gt;</a:t>
            </a:r>
            <a:r>
              <a:rPr lang="en-US">
                <a:latin typeface="Menlo Bold"/>
                <a:cs typeface="Menlo Bold"/>
              </a:rPr>
              <a:t> [</a:t>
            </a:r>
          </a:p>
          <a:p>
            <a:r>
              <a:rPr lang="en-US">
                <a:latin typeface="Menlo Bold"/>
                <a:cs typeface="Menlo Bold"/>
              </a:rPr>
              <a:t>     </a:t>
            </a:r>
            <a:r>
              <a:rPr lang="en-US">
                <a:solidFill>
                  <a:schemeClr val="bg2"/>
                </a:solidFill>
                <a:latin typeface="Menlo Bold"/>
                <a:cs typeface="Menlo Bold"/>
              </a:rPr>
              <a:t>ogc</a:t>
            </a:r>
            <a:r>
              <a:rPr lang="en-US">
                <a:latin typeface="Menlo Bold"/>
                <a:cs typeface="Menlo Bold"/>
              </a:rPr>
              <a:t>:</a:t>
            </a:r>
            <a:r>
              <a:rPr lang="en-US">
                <a:solidFill>
                  <a:srgbClr val="339933"/>
                </a:solidFill>
                <a:latin typeface="Menlo Bold"/>
                <a:cs typeface="Menlo Bold"/>
              </a:rPr>
              <a:t>geometry</a:t>
            </a:r>
            <a:r>
              <a:rPr lang="en-US">
                <a:latin typeface="Menlo Bold"/>
                <a:cs typeface="Menlo Bold"/>
              </a:rPr>
              <a:t> </a:t>
            </a:r>
            <a:r>
              <a:rPr lang="en-US">
                <a:solidFill>
                  <a:srgbClr val="4590ED"/>
                </a:solidFill>
                <a:latin typeface="Menlo Bold"/>
                <a:cs typeface="Menlo Bold"/>
              </a:rPr>
              <a:t>ogc:point</a:t>
            </a:r>
            <a:r>
              <a:rPr lang="en-US">
                <a:latin typeface="Menlo Bold"/>
                <a:cs typeface="Menlo Bold"/>
              </a:rPr>
              <a:t> ;</a:t>
            </a:r>
          </a:p>
          <a:p>
            <a:r>
              <a:rPr lang="en-US">
                <a:latin typeface="Menlo Bold"/>
                <a:cs typeface="Menlo Bold"/>
              </a:rPr>
              <a:t>     </a:t>
            </a:r>
            <a:r>
              <a:rPr lang="en-US">
                <a:solidFill>
                  <a:schemeClr val="bg2"/>
                </a:solidFill>
                <a:latin typeface="Menlo Bold"/>
                <a:cs typeface="Menlo Bold"/>
              </a:rPr>
              <a:t>dcterms</a:t>
            </a:r>
            <a:r>
              <a:rPr lang="en-US">
                <a:latin typeface="Menlo Bold"/>
                <a:cs typeface="Menlo Bold"/>
              </a:rPr>
              <a:t>:</a:t>
            </a:r>
            <a:r>
              <a:rPr lang="en-US">
                <a:solidFill>
                  <a:srgbClr val="339933"/>
                </a:solidFill>
                <a:latin typeface="Menlo Bold"/>
                <a:cs typeface="Menlo Bold"/>
              </a:rPr>
              <a:t>type</a:t>
            </a:r>
            <a:r>
              <a:rPr lang="en-US">
                <a:latin typeface="Menlo Bold"/>
                <a:cs typeface="Menlo Bold"/>
              </a:rPr>
              <a:t> </a:t>
            </a:r>
            <a:r>
              <a:rPr lang="en-US">
                <a:solidFill>
                  <a:schemeClr val="accent6"/>
                </a:solidFill>
                <a:latin typeface="Menlo Bold"/>
                <a:cs typeface="Menlo Bold"/>
              </a:rPr>
              <a:t>"centroid"</a:t>
            </a:r>
            <a:r>
              <a:rPr lang="en-US">
                <a:latin typeface="Menlo Bold"/>
                <a:cs typeface="Menlo Bold"/>
              </a:rPr>
              <a:t> ;</a:t>
            </a:r>
          </a:p>
          <a:p>
            <a:r>
              <a:rPr lang="en-US">
                <a:solidFill>
                  <a:srgbClr val="666633"/>
                </a:solidFill>
                <a:latin typeface="Menlo Bold"/>
                <a:cs typeface="Menlo Bold"/>
              </a:rPr>
              <a:t>     geo</a:t>
            </a:r>
            <a:r>
              <a:rPr lang="en-US">
                <a:latin typeface="Menlo Bold"/>
                <a:cs typeface="Menlo Bold"/>
              </a:rPr>
              <a:t>:</a:t>
            </a:r>
            <a:r>
              <a:rPr lang="en-US">
                <a:solidFill>
                  <a:schemeClr val="accent1"/>
                </a:solidFill>
                <a:latin typeface="Menlo Bold"/>
                <a:cs typeface="Menlo Bold"/>
              </a:rPr>
              <a:t>lat</a:t>
            </a:r>
            <a:r>
              <a:rPr lang="en-US">
                <a:latin typeface="Menlo Bold"/>
                <a:cs typeface="Menlo Bold"/>
              </a:rPr>
              <a:t> “</a:t>
            </a:r>
            <a:r>
              <a:rPr lang="en-US">
                <a:solidFill>
                  <a:srgbClr val="730000"/>
                </a:solidFill>
                <a:latin typeface="Menlo Bold"/>
                <a:cs typeface="Menlo Bold"/>
              </a:rPr>
              <a:t>42.35085”</a:t>
            </a:r>
            <a:r>
              <a:rPr lang="en-US">
                <a:latin typeface="Menlo Bold"/>
                <a:cs typeface="Menlo Bold"/>
              </a:rPr>
              <a:t> ;</a:t>
            </a:r>
          </a:p>
          <a:p>
            <a:r>
              <a:rPr lang="en-US">
                <a:latin typeface="Menlo Bold"/>
                <a:cs typeface="Menlo Bold"/>
              </a:rPr>
              <a:t>     </a:t>
            </a:r>
            <a:r>
              <a:rPr lang="en-US">
                <a:solidFill>
                  <a:srgbClr val="666633"/>
                </a:solidFill>
                <a:latin typeface="Menlo Bold"/>
                <a:cs typeface="Menlo Bold"/>
              </a:rPr>
              <a:t>geo</a:t>
            </a:r>
            <a:r>
              <a:rPr lang="en-US">
                <a:latin typeface="Menlo Bold"/>
                <a:cs typeface="Menlo Bold"/>
              </a:rPr>
              <a:t>:</a:t>
            </a:r>
            <a:r>
              <a:rPr lang="en-US">
                <a:solidFill>
                  <a:srgbClr val="339933"/>
                </a:solidFill>
                <a:latin typeface="Menlo Bold"/>
                <a:cs typeface="Menlo Bold"/>
              </a:rPr>
              <a:t>long</a:t>
            </a:r>
            <a:r>
              <a:rPr lang="en-US">
                <a:latin typeface="Menlo Bold"/>
                <a:cs typeface="Menlo Bold"/>
              </a:rPr>
              <a:t> “</a:t>
            </a:r>
            <a:r>
              <a:rPr lang="en-US">
                <a:solidFill>
                  <a:srgbClr val="730000"/>
                </a:solidFill>
                <a:latin typeface="Menlo Bold"/>
                <a:cs typeface="Menlo Bold"/>
              </a:rPr>
              <a:t>-71.06995”</a:t>
            </a:r>
            <a:r>
              <a:rPr lang="en-US">
                <a:latin typeface="Menlo Bold"/>
                <a:cs typeface="Menlo Bold"/>
              </a:rPr>
              <a:t> ;</a:t>
            </a:r>
            <a:endParaRPr lang="en-US">
              <a:latin typeface="Menlo Bold"/>
              <a:cs typeface="Menlo Bold"/>
            </a:endParaRPr>
          </a:p>
          <a:p>
            <a:r>
              <a:rPr lang="en-US">
                <a:latin typeface="Menlo Bold"/>
                <a:cs typeface="Menlo Bold"/>
              </a:rPr>
              <a:t>   ] .</a:t>
            </a:r>
          </a:p>
          <a:p>
            <a:r>
              <a:rPr lang="en-US">
                <a:latin typeface="Menlo Bold"/>
                <a:cs typeface="Menlo Bold"/>
              </a:rPr>
              <a:t>] .</a:t>
            </a:r>
          </a:p>
        </p:txBody>
      </p:sp>
    </p:spTree>
    <p:extLst>
      <p:ext uri="{BB962C8B-B14F-4D97-AF65-F5344CB8AC3E}">
        <p14:creationId xmlns:p14="http://schemas.microsoft.com/office/powerpoint/2010/main" val="428528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Property: category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Open Geospatial Consortium</a:t>
            </a:r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889000" y="4305300"/>
            <a:ext cx="8254999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 sz="2400">
                <a:solidFill>
                  <a:srgbClr val="092E5C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569913" indent="-222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2000">
                <a:solidFill>
                  <a:srgbClr val="092E5C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2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>
                <a:solidFill>
                  <a:srgbClr val="092E5C"/>
                </a:solidFill>
                <a:latin typeface="+mn-lt"/>
                <a:ea typeface="ＭＳ Ｐゴシック" charset="-128"/>
                <a:cs typeface="ＭＳ Ｐゴシック" charset="0"/>
              </a:defRPr>
            </a:lvl3pPr>
            <a:lvl4pPr marL="1255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1600">
                <a:solidFill>
                  <a:srgbClr val="092E5C"/>
                </a:solidFill>
                <a:latin typeface="+mn-lt"/>
                <a:ea typeface="ＭＳ Ｐゴシック" charset="-128"/>
              </a:defRPr>
            </a:lvl4pPr>
            <a:lvl5pPr marL="1598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rgbClr val="092E5C"/>
                </a:solidFill>
                <a:latin typeface="+mn-lt"/>
                <a:ea typeface="ＭＳ Ｐゴシック" charset="-128"/>
              </a:defRPr>
            </a:lvl5pPr>
            <a:lvl6pPr marL="2055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6pPr>
            <a:lvl7pPr marL="2513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7pPr>
            <a:lvl8pPr marL="2970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8pPr>
            <a:lvl9pPr marL="34274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000" b="0">
                <a:solidFill>
                  <a:srgbClr val="000096"/>
                </a:solidFill>
                <a:latin typeface="Courier"/>
                <a:ea typeface="Courier"/>
                <a:cs typeface="Courier"/>
              </a:rPr>
              <a:t>&lt;category</a:t>
            </a:r>
            <a:r>
              <a:rPr lang="en-US" sz="1000" b="0">
                <a:solidFill>
                  <a:srgbClr val="F5844C"/>
                </a:solidFill>
                <a:latin typeface="Courier"/>
                <a:ea typeface="Courier"/>
                <a:cs typeface="Courier"/>
              </a:rPr>
              <a:t> term</a:t>
            </a:r>
            <a:r>
              <a:rPr lang="en-US" sz="1000" b="0">
                <a:solidFill>
                  <a:srgbClr val="FF8040"/>
                </a:solidFill>
                <a:latin typeface="Courier"/>
                <a:ea typeface="Courier"/>
                <a:cs typeface="Courier"/>
              </a:rPr>
              <a:t>=</a:t>
            </a:r>
            <a:r>
              <a:rPr lang="en-US" sz="1000" b="0">
                <a:solidFill>
                  <a:srgbClr val="993300"/>
                </a:solidFill>
                <a:latin typeface="Courier"/>
                <a:ea typeface="Courier"/>
                <a:cs typeface="Courier"/>
              </a:rPr>
              <a:t>"722110"</a:t>
            </a:r>
            <a:r>
              <a:rPr lang="en-US" sz="1000" b="0">
                <a:solidFill>
                  <a:srgbClr val="F5844C"/>
                </a:solidFill>
                <a:latin typeface="Courier"/>
                <a:ea typeface="Courier"/>
                <a:cs typeface="Courier"/>
              </a:rPr>
              <a:t> scheme</a:t>
            </a:r>
            <a:r>
              <a:rPr lang="en-US" sz="1000" b="0">
                <a:solidFill>
                  <a:srgbClr val="FF8040"/>
                </a:solidFill>
                <a:latin typeface="Courier"/>
                <a:ea typeface="Courier"/>
                <a:cs typeface="Courier"/>
              </a:rPr>
              <a:t>=</a:t>
            </a:r>
            <a:r>
              <a:rPr lang="en-US" sz="1000" b="0">
                <a:solidFill>
                  <a:srgbClr val="993300"/>
                </a:solidFill>
                <a:latin typeface="Courier"/>
                <a:ea typeface="Courier"/>
                <a:cs typeface="Courier"/>
              </a:rPr>
              <a:t>"http://www.census.gov/naics/2007/" </a:t>
            </a:r>
            <a:r>
              <a:rPr lang="en-US" sz="1000" b="0">
                <a:solidFill>
                  <a:srgbClr val="F5844C"/>
                </a:solidFill>
                <a:latin typeface="Courier"/>
                <a:ea typeface="Courier"/>
                <a:cs typeface="Courier"/>
              </a:rPr>
              <a:t>type</a:t>
            </a:r>
            <a:r>
              <a:rPr lang="en-US" sz="1000" b="0">
                <a:solidFill>
                  <a:srgbClr val="FF8040"/>
                </a:solidFill>
                <a:latin typeface="Courier"/>
                <a:ea typeface="Courier"/>
                <a:cs typeface="Courier"/>
              </a:rPr>
              <a:t>=</a:t>
            </a:r>
            <a:r>
              <a:rPr lang="en-US" sz="1000" b="0">
                <a:solidFill>
                  <a:srgbClr val="993300"/>
                </a:solidFill>
                <a:latin typeface="Courier"/>
                <a:ea typeface="Courier"/>
                <a:cs typeface="Courier"/>
              </a:rPr>
              <a:t>"text/html"</a:t>
            </a:r>
            <a:endParaRPr lang="en-US" sz="1000" b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000" b="0">
                <a:solidFill>
                  <a:srgbClr val="F5844C"/>
                </a:solidFill>
                <a:latin typeface="Courier"/>
                <a:ea typeface="Courier"/>
                <a:cs typeface="Courier"/>
              </a:rPr>
              <a:t>         href</a:t>
            </a:r>
            <a:r>
              <a:rPr lang="en-US" sz="1000" b="0">
                <a:solidFill>
                  <a:srgbClr val="FF8040"/>
                </a:solidFill>
                <a:latin typeface="Courier"/>
                <a:ea typeface="Courier"/>
                <a:cs typeface="Courier"/>
              </a:rPr>
              <a:t>=</a:t>
            </a:r>
            <a:r>
              <a:rPr lang="en-US" sz="1000" b="0">
                <a:solidFill>
                  <a:srgbClr val="993300"/>
                </a:solidFill>
                <a:latin typeface="Courier"/>
                <a:ea typeface="Courier"/>
                <a:cs typeface="Courier"/>
              </a:rPr>
              <a:t>"http://www.census.gov/econ/industry/def/d722110.htm"</a:t>
            </a:r>
            <a:r>
              <a:rPr lang="en-US" sz="1000" b="0">
                <a:solidFill>
                  <a:srgbClr val="000096"/>
                </a:solidFill>
                <a:latin typeface="Courier"/>
                <a:ea typeface="Courier"/>
                <a:cs typeface="Courier"/>
              </a:rPr>
              <a:t>&gt;</a:t>
            </a:r>
            <a:r>
              <a:rPr lang="en-US" sz="1000" b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Full-service restaurants</a:t>
            </a:r>
            <a:r>
              <a:rPr lang="en-US" sz="1000" b="0">
                <a:solidFill>
                  <a:srgbClr val="000096"/>
                </a:solidFill>
                <a:latin typeface="Courier"/>
                <a:ea typeface="Courier"/>
                <a:cs typeface="Courier"/>
              </a:rPr>
              <a:t>&lt;/category&gt;</a:t>
            </a:r>
            <a:endParaRPr lang="en-US" sz="1000" b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endParaRPr lang="en-US" sz="1000" b="0"/>
          </a:p>
          <a:p>
            <a:pPr marL="0" indent="0">
              <a:buFontTx/>
              <a:buNone/>
            </a:pPr>
            <a:r>
              <a:rPr lang="en-US" sz="1000" b="0" smtClean="0">
                <a:solidFill>
                  <a:srgbClr val="000096"/>
                </a:solidFill>
                <a:latin typeface="Courier"/>
                <a:ea typeface="Courier"/>
                <a:cs typeface="Courier"/>
              </a:rPr>
              <a:t>&lt;category</a:t>
            </a:r>
            <a:r>
              <a:rPr lang="en-US" sz="1000" b="0" smtClean="0">
                <a:solidFill>
                  <a:srgbClr val="F5844C"/>
                </a:solidFill>
                <a:latin typeface="Courier"/>
                <a:ea typeface="Courier"/>
                <a:cs typeface="Courier"/>
              </a:rPr>
              <a:t> term</a:t>
            </a:r>
            <a:r>
              <a:rPr lang="en-US" sz="1000" b="0" smtClean="0">
                <a:solidFill>
                  <a:srgbClr val="FF8040"/>
                </a:solidFill>
                <a:latin typeface="Courier"/>
                <a:ea typeface="Courier"/>
                <a:cs typeface="Courier"/>
              </a:rPr>
              <a:t>=</a:t>
            </a:r>
            <a:r>
              <a:rPr lang="en-US" sz="1000" b="0" smtClean="0">
                <a:solidFill>
                  <a:srgbClr val="993300"/>
                </a:solidFill>
                <a:latin typeface="Courier"/>
                <a:ea typeface="Courier"/>
                <a:cs typeface="Courier"/>
              </a:rPr>
              <a:t>"rating:food"</a:t>
            </a:r>
            <a:r>
              <a:rPr lang="en-US" sz="1000" b="0" smtClean="0">
                <a:solidFill>
                  <a:srgbClr val="F5844C"/>
                </a:solidFill>
                <a:latin typeface="Courier"/>
                <a:ea typeface="Courier"/>
                <a:cs typeface="Courier"/>
              </a:rPr>
              <a:t> scheme</a:t>
            </a:r>
            <a:r>
              <a:rPr lang="en-US" sz="1000" b="0" smtClean="0">
                <a:solidFill>
                  <a:srgbClr val="FF8040"/>
                </a:solidFill>
                <a:latin typeface="Courier"/>
                <a:ea typeface="Courier"/>
                <a:cs typeface="Courier"/>
              </a:rPr>
              <a:t>=</a:t>
            </a:r>
            <a:r>
              <a:rPr lang="en-US" sz="1000" b="0" smtClean="0">
                <a:solidFill>
                  <a:srgbClr val="993300"/>
                </a:solidFill>
                <a:latin typeface="Courier"/>
                <a:ea typeface="Courier"/>
                <a:cs typeface="Courier"/>
              </a:rPr>
              <a:t>"http://www.example.com/category/ratings"</a:t>
            </a:r>
            <a:endParaRPr lang="en-US" sz="1000" b="0" smtClean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FontTx/>
              <a:buNone/>
            </a:pPr>
            <a:r>
              <a:rPr lang="en-US" sz="1000" b="0" smtClean="0">
                <a:solidFill>
                  <a:srgbClr val="F5844C"/>
                </a:solidFill>
                <a:latin typeface="Courier"/>
                <a:ea typeface="Courier"/>
                <a:cs typeface="Courier"/>
              </a:rPr>
              <a:t>         href</a:t>
            </a:r>
            <a:r>
              <a:rPr lang="en-US" sz="1000" b="0" smtClean="0">
                <a:solidFill>
                  <a:srgbClr val="FF8040"/>
                </a:solidFill>
                <a:latin typeface="Courier"/>
                <a:ea typeface="Courier"/>
                <a:cs typeface="Courier"/>
              </a:rPr>
              <a:t>=</a:t>
            </a:r>
            <a:r>
              <a:rPr lang="en-US" sz="1000" b="0" smtClean="0">
                <a:solidFill>
                  <a:srgbClr val="993300"/>
                </a:solidFill>
                <a:latin typeface="Courier"/>
                <a:ea typeface="Courier"/>
                <a:cs typeface="Courier"/>
              </a:rPr>
              <a:t>"http://www.example.com/ratings/food#extraordinary_to_perfection"</a:t>
            </a:r>
            <a:r>
              <a:rPr lang="en-US" sz="1000" b="0" smtClean="0">
                <a:solidFill>
                  <a:srgbClr val="000096"/>
                </a:solidFill>
                <a:latin typeface="Courier"/>
                <a:ea typeface="Courier"/>
                <a:cs typeface="Courier"/>
              </a:rPr>
              <a:t>&gt;</a:t>
            </a:r>
            <a:r>
              <a:rPr lang="en-US" sz="1000" b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27</a:t>
            </a:r>
            <a:r>
              <a:rPr lang="en-US" sz="1000" b="0" smtClean="0">
                <a:solidFill>
                  <a:srgbClr val="000096"/>
                </a:solidFill>
                <a:latin typeface="Courier"/>
                <a:ea typeface="Courier"/>
                <a:cs typeface="Courier"/>
              </a:rPr>
              <a:t>&lt;/category&gt;</a:t>
            </a:r>
            <a:endParaRPr lang="en-US" sz="1000" b="0" smtClean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FontTx/>
              <a:buNone/>
            </a:pPr>
            <a:endParaRPr lang="en-US" sz="1000" b="0" smtClean="0">
              <a:solidFill>
                <a:srgbClr val="000096"/>
              </a:solidFill>
              <a:latin typeface="Courier"/>
              <a:ea typeface="Courier"/>
              <a:cs typeface="Courier"/>
            </a:endParaRPr>
          </a:p>
          <a:p>
            <a:pPr marL="0" indent="0">
              <a:buFontTx/>
              <a:buNone/>
            </a:pPr>
            <a:r>
              <a:rPr lang="en-US" sz="1000" b="0" smtClean="0">
                <a:solidFill>
                  <a:srgbClr val="000096"/>
                </a:solidFill>
                <a:latin typeface="Courier"/>
                <a:ea typeface="Courier"/>
                <a:cs typeface="Courier"/>
              </a:rPr>
              <a:t>&lt;category</a:t>
            </a:r>
            <a:r>
              <a:rPr lang="en-US" sz="1000" b="0" smtClean="0">
                <a:solidFill>
                  <a:srgbClr val="F5844C"/>
                </a:solidFill>
                <a:latin typeface="Courier"/>
                <a:ea typeface="Courier"/>
                <a:cs typeface="Courier"/>
              </a:rPr>
              <a:t> term</a:t>
            </a:r>
            <a:r>
              <a:rPr lang="en-US" sz="1000" b="0" smtClean="0">
                <a:solidFill>
                  <a:srgbClr val="FF8040"/>
                </a:solidFill>
                <a:latin typeface="Courier"/>
                <a:ea typeface="Courier"/>
                <a:cs typeface="Courier"/>
              </a:rPr>
              <a:t>=</a:t>
            </a:r>
            <a:r>
              <a:rPr lang="en-US" sz="1000" b="0" smtClean="0">
                <a:solidFill>
                  <a:srgbClr val="993300"/>
                </a:solidFill>
                <a:latin typeface="Courier"/>
                <a:ea typeface="Courier"/>
                <a:cs typeface="Courier"/>
              </a:rPr>
              <a:t>"cuisine"</a:t>
            </a:r>
            <a:r>
              <a:rPr lang="en-US" sz="1000" b="0" smtClean="0">
                <a:solidFill>
                  <a:srgbClr val="F5844C"/>
                </a:solidFill>
                <a:latin typeface="Courier"/>
                <a:ea typeface="Courier"/>
                <a:cs typeface="Courier"/>
              </a:rPr>
              <a:t> scheme</a:t>
            </a:r>
            <a:r>
              <a:rPr lang="en-US" sz="1000" b="0" smtClean="0">
                <a:solidFill>
                  <a:srgbClr val="FF8040"/>
                </a:solidFill>
                <a:latin typeface="Courier"/>
                <a:ea typeface="Courier"/>
                <a:cs typeface="Courier"/>
              </a:rPr>
              <a:t>=</a:t>
            </a:r>
            <a:r>
              <a:rPr lang="en-US" sz="1000" b="0" smtClean="0">
                <a:solidFill>
                  <a:srgbClr val="993300"/>
                </a:solidFill>
                <a:latin typeface="Courier"/>
                <a:ea typeface="Courier"/>
                <a:cs typeface="Courier"/>
              </a:rPr>
              <a:t>"http://www.example.com/category/cuisines"</a:t>
            </a:r>
            <a:endParaRPr lang="en-US" sz="1000" b="0" smtClean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FontTx/>
              <a:buNone/>
            </a:pPr>
            <a:r>
              <a:rPr lang="en-US" sz="1000" b="0" smtClean="0">
                <a:solidFill>
                  <a:srgbClr val="F5844C"/>
                </a:solidFill>
                <a:latin typeface="Courier"/>
                <a:ea typeface="Courier"/>
                <a:cs typeface="Courier"/>
              </a:rPr>
              <a:t>         href</a:t>
            </a:r>
            <a:r>
              <a:rPr lang="en-US" sz="1000" b="0" smtClean="0">
                <a:solidFill>
                  <a:srgbClr val="FF8040"/>
                </a:solidFill>
                <a:latin typeface="Courier"/>
                <a:ea typeface="Courier"/>
                <a:cs typeface="Courier"/>
              </a:rPr>
              <a:t>=</a:t>
            </a:r>
            <a:r>
              <a:rPr lang="en-US" sz="1000" b="0" smtClean="0">
                <a:solidFill>
                  <a:srgbClr val="993300"/>
                </a:solidFill>
                <a:latin typeface="Courier"/>
                <a:ea typeface="Courier"/>
                <a:cs typeface="Courier"/>
              </a:rPr>
              <a:t>"http://www.example.com/ratings/cuisines"</a:t>
            </a:r>
            <a:r>
              <a:rPr lang="en-US" sz="1000" b="0" smtClean="0">
                <a:solidFill>
                  <a:srgbClr val="000096"/>
                </a:solidFill>
                <a:latin typeface="Courier"/>
                <a:ea typeface="Courier"/>
                <a:cs typeface="Courier"/>
              </a:rPr>
              <a:t>&gt;</a:t>
            </a:r>
            <a:r>
              <a:rPr lang="en-US" sz="1000" b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Deli</a:t>
            </a:r>
            <a:r>
              <a:rPr lang="en-US" sz="1000" b="0" smtClean="0">
                <a:solidFill>
                  <a:srgbClr val="000096"/>
                </a:solidFill>
                <a:latin typeface="Courier"/>
                <a:ea typeface="Courier"/>
                <a:cs typeface="Courier"/>
              </a:rPr>
              <a:t>&lt;/category&gt;</a:t>
            </a:r>
            <a:r>
              <a:rPr lang="en-US" sz="1000" b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  </a:t>
            </a:r>
          </a:p>
          <a:p>
            <a:pPr marL="0" indent="0">
              <a:buFontTx/>
              <a:buNone/>
            </a:pPr>
            <a:endParaRPr lang="en-US" sz="1000" b="0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346075" y="1279525"/>
            <a:ext cx="8458200" cy="3279775"/>
          </a:xfrm>
        </p:spPr>
        <p:txBody>
          <a:bodyPr/>
          <a:lstStyle/>
          <a:p>
            <a:r>
              <a:rPr lang="en-US"/>
              <a:t>category</a:t>
            </a:r>
          </a:p>
          <a:p>
            <a:pPr lvl="1">
              <a:buFont typeface="Arial"/>
              <a:buChar char="•"/>
            </a:pPr>
            <a:r>
              <a:rPr lang="en-US"/>
              <a:t>term: the unique identifier – aka tag (mandatory)</a:t>
            </a:r>
          </a:p>
          <a:p>
            <a:pPr lvl="1">
              <a:buFont typeface="Arial"/>
              <a:buChar char="•"/>
            </a:pPr>
            <a:r>
              <a:rPr lang="en-US"/>
              <a:t>scheme: URI identifier for the term’s definition. may be resolvable (optional)</a:t>
            </a:r>
          </a:p>
          <a:p>
            <a:pPr lvl="1">
              <a:buFont typeface="Arial"/>
              <a:buChar char="•"/>
            </a:pPr>
            <a:r>
              <a:rPr lang="en-US"/>
              <a:t>value: human-readable description (optional)</a:t>
            </a:r>
          </a:p>
          <a:p>
            <a:pPr lvl="1">
              <a:buFont typeface="Arial"/>
              <a:buChar char="•"/>
            </a:pPr>
            <a:r>
              <a:rPr lang="en-US"/>
              <a:t>href: </a:t>
            </a:r>
            <a:r>
              <a:rPr lang="en-US" smtClean="0"/>
              <a:t>URL to full </a:t>
            </a:r>
            <a:r>
              <a:rPr lang="en-US"/>
              <a:t>definition. always resolvable (optional)</a:t>
            </a:r>
          </a:p>
          <a:p>
            <a:pPr lvl="1">
              <a:buFont typeface="Arial"/>
              <a:buChar char="•"/>
            </a:pPr>
            <a:r>
              <a:rPr lang="en-US"/>
              <a:t>type: MIME type of the href (optional)</a:t>
            </a:r>
          </a:p>
          <a:p>
            <a:r>
              <a:rPr lang="en-US" smtClean="0"/>
              <a:t>XML examples: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47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Property: 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link</a:t>
            </a:r>
          </a:p>
          <a:p>
            <a:pPr lvl="1">
              <a:buFont typeface="Arial"/>
              <a:buChar char="•"/>
            </a:pPr>
            <a:r>
              <a:rPr lang="en-US" smtClean="0"/>
              <a:t>term: relationship of link to the POI (mandatory)</a:t>
            </a:r>
          </a:p>
          <a:p>
            <a:pPr lvl="1">
              <a:buFont typeface="Arial"/>
              <a:buChar char="•"/>
            </a:pPr>
            <a:r>
              <a:rPr lang="en-US" smtClean="0"/>
              <a:t>href: URL for linked content (mandatory)</a:t>
            </a:r>
          </a:p>
          <a:p>
            <a:pPr lvl="1">
              <a:buFont typeface="Arial"/>
              <a:buChar char="•"/>
            </a:pPr>
            <a:r>
              <a:rPr lang="en-US" smtClean="0"/>
              <a:t>type: MIME type of href</a:t>
            </a:r>
            <a:r>
              <a:rPr lang="en-US"/>
              <a:t> (mandatory)</a:t>
            </a:r>
            <a:endParaRPr lang="en-US" smtClean="0"/>
          </a:p>
          <a:p>
            <a:pPr lvl="1">
              <a:buFont typeface="Arial"/>
              <a:buChar char="•"/>
            </a:pPr>
            <a:r>
              <a:rPr lang="en-US" smtClean="0"/>
              <a:t>value: human-readable description (optional)</a:t>
            </a:r>
          </a:p>
          <a:p>
            <a:pPr lvl="1">
              <a:buFont typeface="Arial"/>
              <a:buChar char="•"/>
            </a:pPr>
            <a:r>
              <a:rPr lang="en-US" smtClean="0"/>
              <a:t>author: basic attribution (optional)</a:t>
            </a:r>
          </a:p>
          <a:p>
            <a:pPr>
              <a:buFont typeface="Arial"/>
              <a:buChar char="•"/>
            </a:pPr>
            <a:r>
              <a:rPr lang="en-US" smtClean="0"/>
              <a:t>XML examples: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2012 Open Geospatial Consortium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9000" y="3911600"/>
            <a:ext cx="7924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smtClean="0">
                <a:solidFill>
                  <a:srgbClr val="000096"/>
                </a:solidFill>
                <a:latin typeface="Courier"/>
                <a:ea typeface="Times New Roman"/>
                <a:cs typeface="Courier"/>
              </a:rPr>
              <a:t>&lt;</a:t>
            </a:r>
            <a:r>
              <a:rPr lang="en-US" b="0">
                <a:solidFill>
                  <a:srgbClr val="000096"/>
                </a:solidFill>
                <a:latin typeface="Courier"/>
                <a:ea typeface="Times New Roman"/>
                <a:cs typeface="Courier"/>
              </a:rPr>
              <a:t>link</a:t>
            </a:r>
            <a:r>
              <a:rPr lang="en-US" b="0">
                <a:solidFill>
                  <a:srgbClr val="F5844C"/>
                </a:solidFill>
                <a:latin typeface="Courier"/>
                <a:ea typeface="Times New Roman"/>
                <a:cs typeface="Courier"/>
              </a:rPr>
              <a:t> term</a:t>
            </a:r>
            <a:r>
              <a:rPr lang="en-US" b="0">
                <a:solidFill>
                  <a:srgbClr val="FF8040"/>
                </a:solidFill>
                <a:latin typeface="Courier"/>
                <a:ea typeface="Times New Roman"/>
                <a:cs typeface="Courier"/>
              </a:rPr>
              <a:t>=</a:t>
            </a:r>
            <a:r>
              <a:rPr lang="en-US" b="0">
                <a:solidFill>
                  <a:srgbClr val="993300"/>
                </a:solidFill>
                <a:latin typeface="Courier"/>
                <a:ea typeface="Times New Roman"/>
                <a:cs typeface="Courier"/>
              </a:rPr>
              <a:t>"related"</a:t>
            </a:r>
            <a:r>
              <a:rPr lang="en-US" b="0">
                <a:solidFill>
                  <a:srgbClr val="F5844C"/>
                </a:solidFill>
                <a:latin typeface="Courier"/>
                <a:ea typeface="Times New Roman"/>
                <a:cs typeface="Courier"/>
              </a:rPr>
              <a:t> href</a:t>
            </a:r>
            <a:r>
              <a:rPr lang="en-US" b="0">
                <a:solidFill>
                  <a:srgbClr val="FF8040"/>
                </a:solidFill>
                <a:latin typeface="Courier"/>
                <a:ea typeface="Times New Roman"/>
                <a:cs typeface="Courier"/>
              </a:rPr>
              <a:t>=</a:t>
            </a:r>
            <a:r>
              <a:rPr lang="en-US" b="0">
                <a:solidFill>
                  <a:srgbClr val="993300"/>
                </a:solidFill>
                <a:latin typeface="Courier"/>
                <a:ea typeface="Times New Roman"/>
                <a:cs typeface="Courier"/>
              </a:rPr>
              <a:t>"http://en.wikipedia.org/wiki/Faneuil_Hall"</a:t>
            </a:r>
            <a:r>
              <a:rPr lang="en-US" b="0">
                <a:solidFill>
                  <a:srgbClr val="F5844C"/>
                </a:solidFill>
                <a:latin typeface="Courier"/>
                <a:ea typeface="Times New Roman"/>
                <a:cs typeface="Courier"/>
              </a:rPr>
              <a:t> type</a:t>
            </a:r>
            <a:r>
              <a:rPr lang="en-US" b="0">
                <a:solidFill>
                  <a:srgbClr val="FF8040"/>
                </a:solidFill>
                <a:latin typeface="Courier"/>
                <a:ea typeface="Times New Roman"/>
                <a:cs typeface="Courier"/>
              </a:rPr>
              <a:t>=</a:t>
            </a:r>
            <a:r>
              <a:rPr lang="en-US" b="0">
                <a:solidFill>
                  <a:srgbClr val="993300"/>
                </a:solidFill>
                <a:latin typeface="Courier"/>
                <a:ea typeface="Times New Roman"/>
                <a:cs typeface="Courier"/>
              </a:rPr>
              <a:t>"text/html"</a:t>
            </a:r>
            <a:r>
              <a:rPr lang="en-US" b="0">
                <a:solidFill>
                  <a:srgbClr val="000096"/>
                </a:solidFill>
                <a:latin typeface="Courier"/>
                <a:ea typeface="Times New Roman"/>
                <a:cs typeface="Courier"/>
              </a:rPr>
              <a:t>/&gt;</a:t>
            </a:r>
            <a:endParaRPr lang="en-US" b="0">
              <a:solidFill>
                <a:srgbClr val="000000"/>
              </a:solidFill>
              <a:latin typeface="Courier"/>
              <a:ea typeface="Times New Roman"/>
              <a:cs typeface="Courier"/>
            </a:endParaRPr>
          </a:p>
          <a:p>
            <a:r>
              <a:rPr lang="en-US" b="0" smtClean="0">
                <a:solidFill>
                  <a:srgbClr val="000096"/>
                </a:solidFill>
                <a:latin typeface="Courier"/>
                <a:ea typeface="Times New Roman"/>
                <a:cs typeface="Courier"/>
              </a:rPr>
              <a:t>&lt;</a:t>
            </a:r>
            <a:r>
              <a:rPr lang="en-US" b="0">
                <a:solidFill>
                  <a:srgbClr val="000096"/>
                </a:solidFill>
                <a:latin typeface="Courier"/>
                <a:ea typeface="Times New Roman"/>
                <a:cs typeface="Courier"/>
              </a:rPr>
              <a:t>link</a:t>
            </a:r>
            <a:r>
              <a:rPr lang="en-US" b="0">
                <a:solidFill>
                  <a:srgbClr val="F5844C"/>
                </a:solidFill>
                <a:latin typeface="Courier"/>
                <a:ea typeface="Times New Roman"/>
                <a:cs typeface="Courier"/>
              </a:rPr>
              <a:t> term</a:t>
            </a:r>
            <a:r>
              <a:rPr lang="en-US" b="0">
                <a:solidFill>
                  <a:srgbClr val="FF8040"/>
                </a:solidFill>
                <a:latin typeface="Courier"/>
                <a:ea typeface="Times New Roman"/>
                <a:cs typeface="Courier"/>
              </a:rPr>
              <a:t>=</a:t>
            </a:r>
            <a:r>
              <a:rPr lang="en-US" b="0">
                <a:solidFill>
                  <a:srgbClr val="993300"/>
                </a:solidFill>
                <a:latin typeface="Courier"/>
                <a:ea typeface="Times New Roman"/>
                <a:cs typeface="Courier"/>
              </a:rPr>
              <a:t>"related"</a:t>
            </a:r>
            <a:r>
              <a:rPr lang="en-US" b="0">
                <a:solidFill>
                  <a:srgbClr val="F5844C"/>
                </a:solidFill>
                <a:latin typeface="Courier"/>
                <a:ea typeface="Times New Roman"/>
                <a:cs typeface="Courier"/>
              </a:rPr>
              <a:t> href</a:t>
            </a:r>
            <a:r>
              <a:rPr lang="en-US" b="0" smtClean="0">
                <a:solidFill>
                  <a:srgbClr val="FF8040"/>
                </a:solidFill>
                <a:latin typeface="Courier"/>
                <a:ea typeface="Times New Roman"/>
                <a:cs typeface="Courier"/>
              </a:rPr>
              <a:t>=</a:t>
            </a:r>
            <a:r>
              <a:rPr lang="en-US" b="0" smtClean="0">
                <a:solidFill>
                  <a:srgbClr val="993300"/>
                </a:solidFill>
                <a:latin typeface="Courier"/>
                <a:ea typeface="Times New Roman"/>
                <a:cs typeface="Courier"/>
              </a:rPr>
              <a:t>"http</a:t>
            </a:r>
            <a:r>
              <a:rPr lang="en-US" b="0">
                <a:solidFill>
                  <a:srgbClr val="993300"/>
                </a:solidFill>
                <a:latin typeface="Courier"/>
                <a:ea typeface="Times New Roman"/>
                <a:cs typeface="Courier"/>
              </a:rPr>
              <a:t>://www.cityofboston.gov/freedomtrail/</a:t>
            </a:r>
            <a:r>
              <a:rPr lang="en-US" b="0" smtClean="0">
                <a:solidFill>
                  <a:srgbClr val="993300"/>
                </a:solidFill>
                <a:latin typeface="Courier"/>
                <a:ea typeface="Times New Roman"/>
                <a:cs typeface="Courier"/>
              </a:rPr>
              <a:t>faneuilhall.asp"</a:t>
            </a:r>
            <a:endParaRPr lang="en-US" b="0">
              <a:solidFill>
                <a:srgbClr val="000000"/>
              </a:solidFill>
              <a:latin typeface="Courier"/>
              <a:ea typeface="Times New Roman"/>
              <a:cs typeface="Courier"/>
            </a:endParaRPr>
          </a:p>
          <a:p>
            <a:r>
              <a:rPr lang="en-US" b="0" smtClean="0">
                <a:solidFill>
                  <a:srgbClr val="F5844C"/>
                </a:solidFill>
                <a:latin typeface="Courier"/>
                <a:ea typeface="Times New Roman"/>
                <a:cs typeface="Courier"/>
              </a:rPr>
              <a:t>  type</a:t>
            </a:r>
            <a:r>
              <a:rPr lang="en-US" b="0">
                <a:solidFill>
                  <a:srgbClr val="FF8040"/>
                </a:solidFill>
                <a:latin typeface="Courier"/>
                <a:ea typeface="Times New Roman"/>
                <a:cs typeface="Courier"/>
              </a:rPr>
              <a:t>=</a:t>
            </a:r>
            <a:r>
              <a:rPr lang="en-US" b="0">
                <a:solidFill>
                  <a:srgbClr val="993300"/>
                </a:solidFill>
                <a:latin typeface="Courier"/>
                <a:ea typeface="Times New Roman"/>
                <a:cs typeface="Courier"/>
              </a:rPr>
              <a:t>"text/html"</a:t>
            </a:r>
            <a:r>
              <a:rPr lang="en-US" b="0">
                <a:solidFill>
                  <a:srgbClr val="000096"/>
                </a:solidFill>
                <a:latin typeface="Courier"/>
                <a:ea typeface="Times New Roman"/>
                <a:cs typeface="Courier"/>
              </a:rPr>
              <a:t>/&gt;</a:t>
            </a:r>
            <a:endParaRPr lang="en-US" b="0">
              <a:solidFill>
                <a:srgbClr val="000000"/>
              </a:solidFill>
              <a:latin typeface="Courier"/>
              <a:ea typeface="Times New Roman"/>
              <a:cs typeface="Courier"/>
            </a:endParaRPr>
          </a:p>
          <a:p>
            <a:r>
              <a:rPr lang="en-US" b="0" smtClean="0">
                <a:solidFill>
                  <a:srgbClr val="000096"/>
                </a:solidFill>
                <a:latin typeface="Courier"/>
                <a:ea typeface="Times New Roman"/>
                <a:cs typeface="Courier"/>
              </a:rPr>
              <a:t>&lt;</a:t>
            </a:r>
            <a:r>
              <a:rPr lang="en-US" b="0">
                <a:solidFill>
                  <a:srgbClr val="000096"/>
                </a:solidFill>
                <a:latin typeface="Courier"/>
                <a:ea typeface="Times New Roman"/>
                <a:cs typeface="Courier"/>
              </a:rPr>
              <a:t>link</a:t>
            </a:r>
            <a:r>
              <a:rPr lang="en-US" b="0">
                <a:solidFill>
                  <a:srgbClr val="F5844C"/>
                </a:solidFill>
                <a:latin typeface="Courier"/>
                <a:ea typeface="Times New Roman"/>
                <a:cs typeface="Courier"/>
              </a:rPr>
              <a:t> term</a:t>
            </a:r>
            <a:r>
              <a:rPr lang="en-US" b="0">
                <a:solidFill>
                  <a:srgbClr val="FF8040"/>
                </a:solidFill>
                <a:latin typeface="Courier"/>
                <a:ea typeface="Times New Roman"/>
                <a:cs typeface="Courier"/>
              </a:rPr>
              <a:t>=</a:t>
            </a:r>
            <a:r>
              <a:rPr lang="en-US" b="0">
                <a:solidFill>
                  <a:srgbClr val="993300"/>
                </a:solidFill>
                <a:latin typeface="Courier"/>
                <a:ea typeface="Times New Roman"/>
                <a:cs typeface="Courier"/>
              </a:rPr>
              <a:t>"related"</a:t>
            </a:r>
            <a:r>
              <a:rPr lang="en-US" b="0">
                <a:solidFill>
                  <a:srgbClr val="F5844C"/>
                </a:solidFill>
                <a:latin typeface="Courier"/>
                <a:ea typeface="Times New Roman"/>
                <a:cs typeface="Courier"/>
              </a:rPr>
              <a:t> href</a:t>
            </a:r>
            <a:r>
              <a:rPr lang="en-US" b="0" smtClean="0">
                <a:solidFill>
                  <a:srgbClr val="FF8040"/>
                </a:solidFill>
                <a:latin typeface="Courier"/>
                <a:ea typeface="Times New Roman"/>
                <a:cs typeface="Courier"/>
              </a:rPr>
              <a:t>=</a:t>
            </a:r>
            <a:r>
              <a:rPr lang="en-US" b="0" smtClean="0">
                <a:solidFill>
                  <a:srgbClr val="993300"/>
                </a:solidFill>
                <a:latin typeface="Courier"/>
                <a:ea typeface="Times New Roman"/>
                <a:cs typeface="Courier"/>
              </a:rPr>
              <a:t>"http</a:t>
            </a:r>
            <a:r>
              <a:rPr lang="en-US" b="0">
                <a:solidFill>
                  <a:srgbClr val="993300"/>
                </a:solidFill>
                <a:latin typeface="Courier"/>
                <a:ea typeface="Times New Roman"/>
                <a:cs typeface="Courier"/>
              </a:rPr>
              <a:t>://www.thefreedomtrail.org/visitor/faneuil-</a:t>
            </a:r>
            <a:r>
              <a:rPr lang="en-US" b="0" smtClean="0">
                <a:solidFill>
                  <a:srgbClr val="993300"/>
                </a:solidFill>
                <a:latin typeface="Courier"/>
                <a:ea typeface="Times New Roman"/>
                <a:cs typeface="Courier"/>
              </a:rPr>
              <a:t>hall.html"</a:t>
            </a:r>
            <a:endParaRPr lang="en-US" b="0">
              <a:solidFill>
                <a:srgbClr val="000000"/>
              </a:solidFill>
              <a:latin typeface="Courier"/>
              <a:ea typeface="Times New Roman"/>
              <a:cs typeface="Courier"/>
            </a:endParaRPr>
          </a:p>
          <a:p>
            <a:r>
              <a:rPr lang="en-US" b="0" smtClean="0">
                <a:solidFill>
                  <a:srgbClr val="F5844C"/>
                </a:solidFill>
                <a:latin typeface="Courier"/>
                <a:ea typeface="Times New Roman"/>
                <a:cs typeface="Courier"/>
              </a:rPr>
              <a:t>  type</a:t>
            </a:r>
            <a:r>
              <a:rPr lang="en-US" b="0">
                <a:solidFill>
                  <a:srgbClr val="FF8040"/>
                </a:solidFill>
                <a:latin typeface="Courier"/>
                <a:ea typeface="Times New Roman"/>
                <a:cs typeface="Courier"/>
              </a:rPr>
              <a:t>=</a:t>
            </a:r>
            <a:r>
              <a:rPr lang="en-US" b="0">
                <a:solidFill>
                  <a:srgbClr val="993300"/>
                </a:solidFill>
                <a:latin typeface="Courier"/>
                <a:ea typeface="Times New Roman"/>
                <a:cs typeface="Courier"/>
              </a:rPr>
              <a:t>"text/html"</a:t>
            </a:r>
            <a:r>
              <a:rPr lang="en-US" b="0">
                <a:solidFill>
                  <a:srgbClr val="000096"/>
                </a:solidFill>
                <a:latin typeface="Courier"/>
                <a:ea typeface="Times New Roman"/>
                <a:cs typeface="Courier"/>
              </a:rPr>
              <a:t>/&gt;</a:t>
            </a:r>
            <a:endParaRPr lang="en-US" b="0">
              <a:solidFill>
                <a:srgbClr val="000000"/>
              </a:solidFill>
              <a:latin typeface="Courier"/>
              <a:ea typeface="Times New Roman"/>
              <a:cs typeface="Courier"/>
            </a:endParaRPr>
          </a:p>
          <a:p>
            <a:r>
              <a:rPr lang="en-US" b="0" smtClean="0">
                <a:solidFill>
                  <a:srgbClr val="000096"/>
                </a:solidFill>
                <a:latin typeface="Courier"/>
                <a:ea typeface="Times New Roman"/>
                <a:cs typeface="Courier"/>
              </a:rPr>
              <a:t>&lt;</a:t>
            </a:r>
            <a:r>
              <a:rPr lang="en-US" b="0">
                <a:solidFill>
                  <a:srgbClr val="000096"/>
                </a:solidFill>
                <a:latin typeface="Courier"/>
                <a:ea typeface="Times New Roman"/>
                <a:cs typeface="Courier"/>
              </a:rPr>
              <a:t>link</a:t>
            </a:r>
            <a:r>
              <a:rPr lang="en-US" b="0">
                <a:solidFill>
                  <a:srgbClr val="F5844C"/>
                </a:solidFill>
                <a:latin typeface="Courier"/>
                <a:ea typeface="Times New Roman"/>
                <a:cs typeface="Courier"/>
              </a:rPr>
              <a:t> term</a:t>
            </a:r>
            <a:r>
              <a:rPr lang="en-US" b="0">
                <a:solidFill>
                  <a:srgbClr val="FF8040"/>
                </a:solidFill>
                <a:latin typeface="Courier"/>
                <a:ea typeface="Times New Roman"/>
                <a:cs typeface="Courier"/>
              </a:rPr>
              <a:t>=</a:t>
            </a:r>
            <a:r>
              <a:rPr lang="en-US" b="0">
                <a:solidFill>
                  <a:srgbClr val="993300"/>
                </a:solidFill>
                <a:latin typeface="Courier"/>
                <a:ea typeface="Times New Roman"/>
                <a:cs typeface="Courier"/>
              </a:rPr>
              <a:t>"related"</a:t>
            </a:r>
            <a:r>
              <a:rPr lang="en-US" b="0">
                <a:solidFill>
                  <a:srgbClr val="F5844C"/>
                </a:solidFill>
                <a:latin typeface="Courier"/>
                <a:ea typeface="Times New Roman"/>
                <a:cs typeface="Courier"/>
              </a:rPr>
              <a:t> href</a:t>
            </a:r>
            <a:r>
              <a:rPr lang="en-US" b="0">
                <a:solidFill>
                  <a:srgbClr val="FF8040"/>
                </a:solidFill>
                <a:latin typeface="Courier"/>
                <a:ea typeface="Times New Roman"/>
                <a:cs typeface="Courier"/>
              </a:rPr>
              <a:t>=</a:t>
            </a:r>
            <a:r>
              <a:rPr lang="en-US" b="0">
                <a:solidFill>
                  <a:srgbClr val="993300"/>
                </a:solidFill>
                <a:latin typeface="Courier"/>
                <a:ea typeface="Times New Roman"/>
                <a:cs typeface="Courier"/>
              </a:rPr>
              <a:t>"http://www.faneuilhallmarketplace.com/"</a:t>
            </a:r>
            <a:r>
              <a:rPr lang="en-US" b="0">
                <a:solidFill>
                  <a:srgbClr val="F5844C"/>
                </a:solidFill>
                <a:latin typeface="Courier"/>
                <a:ea typeface="Times New Roman"/>
                <a:cs typeface="Courier"/>
              </a:rPr>
              <a:t> type</a:t>
            </a:r>
            <a:r>
              <a:rPr lang="en-US" b="0">
                <a:solidFill>
                  <a:srgbClr val="FF8040"/>
                </a:solidFill>
                <a:latin typeface="Courier"/>
                <a:ea typeface="Times New Roman"/>
                <a:cs typeface="Courier"/>
              </a:rPr>
              <a:t>=</a:t>
            </a:r>
            <a:r>
              <a:rPr lang="en-US" b="0">
                <a:solidFill>
                  <a:srgbClr val="993300"/>
                </a:solidFill>
                <a:latin typeface="Courier"/>
                <a:ea typeface="Times New Roman"/>
                <a:cs typeface="Courier"/>
              </a:rPr>
              <a:t>"text/html"</a:t>
            </a:r>
            <a:r>
              <a:rPr lang="en-US" b="0">
                <a:solidFill>
                  <a:srgbClr val="000096"/>
                </a:solidFill>
                <a:latin typeface="Courier"/>
                <a:ea typeface="Times New Roman"/>
                <a:cs typeface="Courier"/>
              </a:rPr>
              <a:t>/&gt;</a:t>
            </a:r>
            <a:endParaRPr lang="en-US" b="0">
              <a:solidFill>
                <a:srgbClr val="000000"/>
              </a:solidFill>
              <a:latin typeface="Courier"/>
              <a:ea typeface="Times New Roman"/>
              <a:cs typeface="Courier"/>
            </a:endParaRPr>
          </a:p>
          <a:p>
            <a:r>
              <a:rPr lang="en-US" b="0" smtClean="0">
                <a:solidFill>
                  <a:srgbClr val="000096"/>
                </a:solidFill>
                <a:latin typeface="Courier"/>
                <a:ea typeface="Times New Roman"/>
                <a:cs typeface="Courier"/>
              </a:rPr>
              <a:t>&lt;</a:t>
            </a:r>
            <a:r>
              <a:rPr lang="en-US" b="0">
                <a:solidFill>
                  <a:srgbClr val="000096"/>
                </a:solidFill>
                <a:latin typeface="Courier"/>
                <a:ea typeface="Times New Roman"/>
                <a:cs typeface="Courier"/>
              </a:rPr>
              <a:t>link</a:t>
            </a:r>
            <a:r>
              <a:rPr lang="en-US" b="0">
                <a:solidFill>
                  <a:srgbClr val="F5844C"/>
                </a:solidFill>
                <a:latin typeface="Courier"/>
                <a:ea typeface="Times New Roman"/>
                <a:cs typeface="Courier"/>
              </a:rPr>
              <a:t> term</a:t>
            </a:r>
            <a:r>
              <a:rPr lang="en-US" b="0">
                <a:solidFill>
                  <a:srgbClr val="FF8040"/>
                </a:solidFill>
                <a:latin typeface="Courier"/>
                <a:ea typeface="Times New Roman"/>
                <a:cs typeface="Courier"/>
              </a:rPr>
              <a:t>=</a:t>
            </a:r>
            <a:r>
              <a:rPr lang="en-US" b="0">
                <a:solidFill>
                  <a:srgbClr val="993300"/>
                </a:solidFill>
                <a:latin typeface="Courier"/>
                <a:ea typeface="Times New Roman"/>
                <a:cs typeface="Courier"/>
              </a:rPr>
              <a:t>"</a:t>
            </a:r>
            <a:r>
              <a:rPr lang="en-US" b="0" smtClean="0">
                <a:solidFill>
                  <a:srgbClr val="993300"/>
                </a:solidFill>
                <a:latin typeface="Courier"/>
                <a:ea typeface="Times New Roman"/>
                <a:cs typeface="Courier"/>
              </a:rPr>
              <a:t>image”</a:t>
            </a:r>
            <a:endParaRPr lang="en-US" b="0">
              <a:solidFill>
                <a:srgbClr val="000000"/>
              </a:solidFill>
              <a:latin typeface="Courier"/>
              <a:ea typeface="Times New Roman"/>
              <a:cs typeface="Courier"/>
            </a:endParaRPr>
          </a:p>
          <a:p>
            <a:r>
              <a:rPr lang="en-US" b="0" smtClean="0">
                <a:solidFill>
                  <a:srgbClr val="F5844C"/>
                </a:solidFill>
                <a:latin typeface="Courier"/>
                <a:ea typeface="Times New Roman"/>
                <a:cs typeface="Courier"/>
              </a:rPr>
              <a:t>  href</a:t>
            </a:r>
            <a:r>
              <a:rPr lang="en-US" b="0" smtClean="0">
                <a:solidFill>
                  <a:srgbClr val="FF8040"/>
                </a:solidFill>
                <a:latin typeface="Courier"/>
                <a:ea typeface="Times New Roman"/>
                <a:cs typeface="Courier"/>
              </a:rPr>
              <a:t>=</a:t>
            </a:r>
            <a:r>
              <a:rPr lang="en-US" b="0" smtClean="0">
                <a:solidFill>
                  <a:srgbClr val="993300"/>
                </a:solidFill>
                <a:latin typeface="Courier"/>
                <a:ea typeface="Times New Roman"/>
                <a:cs typeface="Courier"/>
              </a:rPr>
              <a:t>"http</a:t>
            </a:r>
            <a:r>
              <a:rPr lang="en-US" b="0">
                <a:solidFill>
                  <a:srgbClr val="993300"/>
                </a:solidFill>
                <a:latin typeface="Courier"/>
                <a:ea typeface="Times New Roman"/>
                <a:cs typeface="Courier"/>
              </a:rPr>
              <a:t>://www.cityofboston.gov/Images_Documents/Bright_Fan_Hall_tcm3-2661.</a:t>
            </a:r>
            <a:r>
              <a:rPr lang="en-US" b="0" smtClean="0">
                <a:solidFill>
                  <a:srgbClr val="993300"/>
                </a:solidFill>
                <a:latin typeface="Courier"/>
                <a:ea typeface="Times New Roman"/>
                <a:cs typeface="Courier"/>
              </a:rPr>
              <a:t>gif"</a:t>
            </a:r>
            <a:endParaRPr lang="en-US" b="0">
              <a:solidFill>
                <a:srgbClr val="000000"/>
              </a:solidFill>
              <a:latin typeface="Courier"/>
              <a:ea typeface="Times New Roman"/>
              <a:cs typeface="Courier"/>
            </a:endParaRPr>
          </a:p>
          <a:p>
            <a:r>
              <a:rPr lang="en-US" b="0" smtClean="0">
                <a:solidFill>
                  <a:srgbClr val="F5844C"/>
                </a:solidFill>
                <a:latin typeface="Courier"/>
                <a:ea typeface="Times New Roman"/>
                <a:cs typeface="Courier"/>
              </a:rPr>
              <a:t>  type</a:t>
            </a:r>
            <a:r>
              <a:rPr lang="en-US" b="0">
                <a:solidFill>
                  <a:srgbClr val="FF8040"/>
                </a:solidFill>
                <a:latin typeface="Courier"/>
                <a:ea typeface="Times New Roman"/>
                <a:cs typeface="Courier"/>
              </a:rPr>
              <a:t>=</a:t>
            </a:r>
            <a:r>
              <a:rPr lang="en-US" b="0">
                <a:solidFill>
                  <a:srgbClr val="993300"/>
                </a:solidFill>
                <a:latin typeface="Courier"/>
                <a:ea typeface="Times New Roman"/>
                <a:cs typeface="Courier"/>
              </a:rPr>
              <a:t>"image/gif"</a:t>
            </a:r>
            <a:r>
              <a:rPr lang="en-US" b="0">
                <a:solidFill>
                  <a:srgbClr val="000096"/>
                </a:solidFill>
                <a:latin typeface="Courier"/>
                <a:ea typeface="Times New Roman"/>
                <a:cs typeface="Courier"/>
              </a:rPr>
              <a:t>/&gt;</a:t>
            </a:r>
            <a:endParaRPr lang="en-US" b="0">
              <a:solidFill>
                <a:srgbClr val="000000"/>
              </a:solidFill>
              <a:latin typeface="Courier"/>
              <a:ea typeface="Times New Roman"/>
              <a:cs typeface="Courier"/>
            </a:endParaRPr>
          </a:p>
          <a:p>
            <a:r>
              <a:rPr lang="en-US" b="0" smtClean="0">
                <a:solidFill>
                  <a:srgbClr val="000096"/>
                </a:solidFill>
                <a:latin typeface="Courier"/>
                <a:ea typeface="Times New Roman"/>
                <a:cs typeface="Courier"/>
              </a:rPr>
              <a:t>&lt;</a:t>
            </a:r>
            <a:r>
              <a:rPr lang="en-US" b="0">
                <a:solidFill>
                  <a:srgbClr val="000096"/>
                </a:solidFill>
                <a:latin typeface="Courier"/>
                <a:ea typeface="Times New Roman"/>
                <a:cs typeface="Courier"/>
              </a:rPr>
              <a:t>link</a:t>
            </a:r>
            <a:r>
              <a:rPr lang="en-US" b="0">
                <a:solidFill>
                  <a:srgbClr val="F5844C"/>
                </a:solidFill>
                <a:latin typeface="Courier"/>
                <a:ea typeface="Times New Roman"/>
                <a:cs typeface="Courier"/>
              </a:rPr>
              <a:t> term</a:t>
            </a:r>
            <a:r>
              <a:rPr lang="en-US" b="0">
                <a:solidFill>
                  <a:srgbClr val="FF8040"/>
                </a:solidFill>
                <a:latin typeface="Courier"/>
                <a:ea typeface="Times New Roman"/>
                <a:cs typeface="Courier"/>
              </a:rPr>
              <a:t>=</a:t>
            </a:r>
            <a:r>
              <a:rPr lang="en-US" b="0">
                <a:solidFill>
                  <a:srgbClr val="993300"/>
                </a:solidFill>
                <a:latin typeface="Courier"/>
                <a:ea typeface="Times New Roman"/>
                <a:cs typeface="Courier"/>
              </a:rPr>
              <a:t>"related"</a:t>
            </a:r>
            <a:r>
              <a:rPr lang="en-US" b="0">
                <a:solidFill>
                  <a:srgbClr val="F5844C"/>
                </a:solidFill>
                <a:latin typeface="Courier"/>
                <a:ea typeface="Times New Roman"/>
                <a:cs typeface="Courier"/>
              </a:rPr>
              <a:t> href</a:t>
            </a:r>
            <a:r>
              <a:rPr lang="en-US" b="0">
                <a:solidFill>
                  <a:srgbClr val="FF8040"/>
                </a:solidFill>
                <a:latin typeface="Courier"/>
                <a:ea typeface="Times New Roman"/>
                <a:cs typeface="Courier"/>
              </a:rPr>
              <a:t>=</a:t>
            </a:r>
            <a:r>
              <a:rPr lang="en-US" b="0">
                <a:solidFill>
                  <a:srgbClr val="993300"/>
                </a:solidFill>
                <a:latin typeface="Courier"/>
                <a:ea typeface="Times New Roman"/>
                <a:cs typeface="Courier"/>
              </a:rPr>
              <a:t>"http://hdl.loc.gov/loc.award/mhsalad.130006"</a:t>
            </a:r>
            <a:r>
              <a:rPr lang="en-US" b="0">
                <a:solidFill>
                  <a:srgbClr val="000096"/>
                </a:solidFill>
                <a:latin typeface="Courier"/>
                <a:ea typeface="Times New Roman"/>
                <a:cs typeface="Courier"/>
              </a:rPr>
              <a:t>&gt;</a:t>
            </a:r>
            <a:endParaRPr lang="en-US" b="0">
              <a:solidFill>
                <a:srgbClr val="000000"/>
              </a:solidFill>
              <a:latin typeface="Courier"/>
              <a:ea typeface="Times New Roman"/>
              <a:cs typeface="Courier"/>
            </a:endParaRPr>
          </a:p>
          <a:p>
            <a:r>
              <a:rPr lang="en-US" b="0" smtClean="0">
                <a:solidFill>
                  <a:srgbClr val="000000"/>
                </a:solidFill>
                <a:latin typeface="Courier"/>
                <a:ea typeface="Times New Roman"/>
                <a:cs typeface="Courier"/>
              </a:rPr>
              <a:t>  </a:t>
            </a:r>
            <a:r>
              <a:rPr lang="en-US" b="0" smtClean="0">
                <a:solidFill>
                  <a:srgbClr val="000096"/>
                </a:solidFill>
                <a:latin typeface="Courier"/>
                <a:ea typeface="Times New Roman"/>
                <a:cs typeface="Courier"/>
              </a:rPr>
              <a:t>&lt;</a:t>
            </a:r>
            <a:r>
              <a:rPr lang="en-US" b="0">
                <a:solidFill>
                  <a:srgbClr val="000096"/>
                </a:solidFill>
                <a:latin typeface="Courier"/>
                <a:ea typeface="Times New Roman"/>
                <a:cs typeface="Courier"/>
              </a:rPr>
              <a:t>value&gt;</a:t>
            </a:r>
            <a:r>
              <a:rPr lang="en-US" b="0">
                <a:solidFill>
                  <a:srgbClr val="000000"/>
                </a:solidFill>
                <a:latin typeface="Courier"/>
                <a:ea typeface="Times New Roman"/>
                <a:cs typeface="Courier"/>
              </a:rPr>
              <a:t>Faneuil Hall, exterior: perspective view, Boston, MA</a:t>
            </a:r>
            <a:r>
              <a:rPr lang="en-US" b="0">
                <a:solidFill>
                  <a:srgbClr val="000096"/>
                </a:solidFill>
                <a:latin typeface="Courier"/>
                <a:ea typeface="Times New Roman"/>
                <a:cs typeface="Courier"/>
              </a:rPr>
              <a:t>&lt;/value&gt;</a:t>
            </a:r>
            <a:endParaRPr lang="en-US" b="0">
              <a:solidFill>
                <a:srgbClr val="000000"/>
              </a:solidFill>
              <a:latin typeface="Courier"/>
              <a:ea typeface="Times New Roman"/>
              <a:cs typeface="Courier"/>
            </a:endParaRPr>
          </a:p>
          <a:p>
            <a:r>
              <a:rPr lang="en-US" b="0" smtClean="0">
                <a:solidFill>
                  <a:srgbClr val="000000"/>
                </a:solidFill>
                <a:latin typeface="Courier"/>
                <a:ea typeface="Times New Roman"/>
                <a:cs typeface="Courier"/>
              </a:rPr>
              <a:t>  </a:t>
            </a:r>
            <a:r>
              <a:rPr lang="en-US" b="0" smtClean="0">
                <a:solidFill>
                  <a:srgbClr val="000096"/>
                </a:solidFill>
                <a:latin typeface="Courier"/>
                <a:ea typeface="Times New Roman"/>
                <a:cs typeface="Courier"/>
              </a:rPr>
              <a:t>&lt;</a:t>
            </a:r>
            <a:r>
              <a:rPr lang="en-US" b="0">
                <a:solidFill>
                  <a:srgbClr val="000096"/>
                </a:solidFill>
                <a:latin typeface="Courier"/>
                <a:ea typeface="Times New Roman"/>
                <a:cs typeface="Courier"/>
              </a:rPr>
              <a:t>author</a:t>
            </a:r>
            <a:r>
              <a:rPr lang="en-US" b="0">
                <a:solidFill>
                  <a:srgbClr val="F5844C"/>
                </a:solidFill>
                <a:latin typeface="Courier"/>
                <a:ea typeface="Times New Roman"/>
                <a:cs typeface="Courier"/>
              </a:rPr>
              <a:t> term</a:t>
            </a:r>
            <a:r>
              <a:rPr lang="en-US" b="0">
                <a:solidFill>
                  <a:srgbClr val="FF8040"/>
                </a:solidFill>
                <a:latin typeface="Courier"/>
                <a:ea typeface="Times New Roman"/>
                <a:cs typeface="Courier"/>
              </a:rPr>
              <a:t>=</a:t>
            </a:r>
            <a:r>
              <a:rPr lang="en-US" b="0">
                <a:solidFill>
                  <a:srgbClr val="993300"/>
                </a:solidFill>
                <a:latin typeface="Courier"/>
                <a:ea typeface="Times New Roman"/>
                <a:cs typeface="Courier"/>
              </a:rPr>
              <a:t>"LOC"</a:t>
            </a:r>
            <a:r>
              <a:rPr lang="en-US" b="0">
                <a:solidFill>
                  <a:srgbClr val="F5844C"/>
                </a:solidFill>
                <a:latin typeface="Courier"/>
                <a:ea typeface="Times New Roman"/>
                <a:cs typeface="Courier"/>
              </a:rPr>
              <a:t> href</a:t>
            </a:r>
            <a:r>
              <a:rPr lang="en-US" b="0">
                <a:solidFill>
                  <a:srgbClr val="FF8040"/>
                </a:solidFill>
                <a:latin typeface="Courier"/>
                <a:ea typeface="Times New Roman"/>
                <a:cs typeface="Courier"/>
              </a:rPr>
              <a:t>=</a:t>
            </a:r>
            <a:r>
              <a:rPr lang="en-US" b="0">
                <a:solidFill>
                  <a:srgbClr val="993300"/>
                </a:solidFill>
                <a:latin typeface="Courier"/>
                <a:ea typeface="Times New Roman"/>
                <a:cs typeface="Courier"/>
              </a:rPr>
              <a:t>"http://www.loc.gov"</a:t>
            </a:r>
            <a:r>
              <a:rPr lang="en-US" b="0">
                <a:solidFill>
                  <a:srgbClr val="F5844C"/>
                </a:solidFill>
                <a:latin typeface="Courier"/>
                <a:ea typeface="Times New Roman"/>
                <a:cs typeface="Courier"/>
              </a:rPr>
              <a:t> type</a:t>
            </a:r>
            <a:r>
              <a:rPr lang="en-US" b="0">
                <a:solidFill>
                  <a:srgbClr val="FF8040"/>
                </a:solidFill>
                <a:latin typeface="Courier"/>
                <a:ea typeface="Times New Roman"/>
                <a:cs typeface="Courier"/>
              </a:rPr>
              <a:t>=</a:t>
            </a:r>
            <a:r>
              <a:rPr lang="en-US" b="0">
                <a:solidFill>
                  <a:srgbClr val="993300"/>
                </a:solidFill>
                <a:latin typeface="Courier"/>
                <a:ea typeface="Times New Roman"/>
                <a:cs typeface="Courier"/>
              </a:rPr>
              <a:t>"text/plain"</a:t>
            </a:r>
            <a:r>
              <a:rPr lang="en-US" b="0">
                <a:solidFill>
                  <a:srgbClr val="000096"/>
                </a:solidFill>
                <a:latin typeface="Courier"/>
                <a:ea typeface="Times New Roman"/>
                <a:cs typeface="Courier"/>
              </a:rPr>
              <a:t>&gt;</a:t>
            </a:r>
            <a:endParaRPr lang="en-US" b="0">
              <a:solidFill>
                <a:srgbClr val="000000"/>
              </a:solidFill>
              <a:latin typeface="Courier"/>
              <a:ea typeface="Times New Roman"/>
              <a:cs typeface="Courier"/>
            </a:endParaRPr>
          </a:p>
          <a:p>
            <a:r>
              <a:rPr lang="en-US" b="0" smtClean="0">
                <a:solidFill>
                  <a:srgbClr val="000000"/>
                </a:solidFill>
                <a:latin typeface="Courier"/>
                <a:ea typeface="Times New Roman"/>
                <a:cs typeface="Courier"/>
              </a:rPr>
              <a:t>    </a:t>
            </a:r>
            <a:r>
              <a:rPr lang="en-US" b="0" smtClean="0">
                <a:solidFill>
                  <a:srgbClr val="000096"/>
                </a:solidFill>
                <a:latin typeface="Courier"/>
                <a:ea typeface="Times New Roman"/>
                <a:cs typeface="Courier"/>
              </a:rPr>
              <a:t>&lt;</a:t>
            </a:r>
            <a:r>
              <a:rPr lang="en-US" b="0">
                <a:solidFill>
                  <a:srgbClr val="000096"/>
                </a:solidFill>
                <a:latin typeface="Courier"/>
                <a:ea typeface="Times New Roman"/>
                <a:cs typeface="Courier"/>
              </a:rPr>
              <a:t>value&gt;</a:t>
            </a:r>
            <a:r>
              <a:rPr lang="en-US" b="0">
                <a:solidFill>
                  <a:srgbClr val="000000"/>
                </a:solidFill>
                <a:latin typeface="Courier"/>
                <a:ea typeface="Times New Roman"/>
                <a:cs typeface="Courier"/>
              </a:rPr>
              <a:t>Library of Congress</a:t>
            </a:r>
            <a:r>
              <a:rPr lang="en-US" b="0">
                <a:solidFill>
                  <a:srgbClr val="000096"/>
                </a:solidFill>
                <a:latin typeface="Courier"/>
                <a:ea typeface="Times New Roman"/>
                <a:cs typeface="Courier"/>
              </a:rPr>
              <a:t>&lt;/value&gt;</a:t>
            </a:r>
            <a:endParaRPr lang="en-US" b="0">
              <a:solidFill>
                <a:srgbClr val="000000"/>
              </a:solidFill>
              <a:latin typeface="Courier"/>
              <a:ea typeface="Times New Roman"/>
              <a:cs typeface="Courier"/>
            </a:endParaRPr>
          </a:p>
          <a:p>
            <a:r>
              <a:rPr lang="en-US" b="0" smtClean="0">
                <a:solidFill>
                  <a:srgbClr val="000000"/>
                </a:solidFill>
                <a:latin typeface="Courier"/>
                <a:ea typeface="Times New Roman"/>
                <a:cs typeface="Courier"/>
              </a:rPr>
              <a:t>  </a:t>
            </a:r>
            <a:r>
              <a:rPr lang="en-US" b="0" smtClean="0">
                <a:solidFill>
                  <a:srgbClr val="000096"/>
                </a:solidFill>
                <a:latin typeface="Courier"/>
                <a:ea typeface="Times New Roman"/>
                <a:cs typeface="Courier"/>
              </a:rPr>
              <a:t>&lt;</a:t>
            </a:r>
            <a:r>
              <a:rPr lang="en-US" b="0">
                <a:solidFill>
                  <a:srgbClr val="000096"/>
                </a:solidFill>
                <a:latin typeface="Courier"/>
                <a:ea typeface="Times New Roman"/>
                <a:cs typeface="Courier"/>
              </a:rPr>
              <a:t>/author&gt;</a:t>
            </a:r>
            <a:endParaRPr lang="en-US" b="0">
              <a:solidFill>
                <a:srgbClr val="000000"/>
              </a:solidFill>
              <a:latin typeface="Courier"/>
              <a:ea typeface="Times New Roman"/>
              <a:cs typeface="Courier"/>
            </a:endParaRPr>
          </a:p>
          <a:p>
            <a:r>
              <a:rPr lang="en-US" b="0" smtClean="0">
                <a:solidFill>
                  <a:srgbClr val="000096"/>
                </a:solidFill>
                <a:latin typeface="Courier"/>
                <a:ea typeface="Times New Roman"/>
                <a:cs typeface="Courier"/>
              </a:rPr>
              <a:t>&lt;</a:t>
            </a:r>
            <a:r>
              <a:rPr lang="en-US" b="0">
                <a:solidFill>
                  <a:srgbClr val="000096"/>
                </a:solidFill>
                <a:latin typeface="Courier"/>
                <a:ea typeface="Times New Roman"/>
                <a:cs typeface="Courier"/>
              </a:rPr>
              <a:t>/link</a:t>
            </a:r>
            <a:r>
              <a:rPr lang="en-US" b="0" smtClean="0">
                <a:solidFill>
                  <a:srgbClr val="000096"/>
                </a:solidFill>
                <a:latin typeface="Courier"/>
                <a:ea typeface="Times New Roman"/>
                <a:cs typeface="Courier"/>
              </a:rPr>
              <a:t>&gt;</a:t>
            </a:r>
            <a:endParaRPr lang="en-US" b="0">
              <a:solidFill>
                <a:srgbClr val="000000"/>
              </a:solidFill>
              <a:latin typeface="Courier"/>
              <a:ea typeface="Times New Roman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13209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 Properties (metadata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id: unique identifier for the POI in the publisher’s system</a:t>
            </a:r>
            <a:endParaRPr lang="en-US" dirty="0" smtClean="0"/>
          </a:p>
          <a:p>
            <a:r>
              <a:rPr lang="en-US" dirty="0" smtClean="0"/>
              <a:t>created/updated</a:t>
            </a:r>
            <a:r>
              <a:rPr lang="en-US" smtClean="0"/>
              <a:t>/deleted: applies to the POI record (not the actual place in the world—time property covers that)</a:t>
            </a:r>
          </a:p>
          <a:p>
            <a:r>
              <a:rPr lang="en-US" smtClean="0"/>
              <a:t>license: use restrictions, e.g. copyright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Open Geospatial Consortium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23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GC_PowerPoint_Template">
  <a:themeElements>
    <a:clrScheme name="">
      <a:dk1>
        <a:srgbClr val="000000"/>
      </a:dk1>
      <a:lt1>
        <a:srgbClr val="FFFFCC"/>
      </a:lt1>
      <a:dk2>
        <a:srgbClr val="092E5C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969696"/>
          </a:solidFill>
          <a:prstDash val="solid"/>
          <a:round/>
          <a:headEnd type="stealth" w="med" len="lg"/>
          <a:tailEnd type="none" w="med" len="med"/>
        </a:ln>
        <a:effectLst/>
      </a:spPr>
      <a:bodyPr vert="horz" wrap="none" lIns="0" tIns="45720" rIns="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G 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969696"/>
          </a:solidFill>
          <a:prstDash val="solid"/>
          <a:round/>
          <a:headEnd type="stealth" w="med" len="lg"/>
          <a:tailEnd type="none" w="med" len="med"/>
        </a:ln>
        <a:effectLst/>
      </a:spPr>
      <a:bodyPr vert="horz" wrap="none" lIns="0" tIns="45720" rIns="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G Times" charset="0"/>
          </a:defRPr>
        </a:defPPr>
      </a:lstStyle>
    </a:lnDef>
  </a:objectDefaults>
  <a:extraClrSchemeLst>
    <a:extraClrScheme>
      <a:clrScheme name="OGC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C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C:\Users\CARLAN~1\AppData\Local\Temp\OGC_PowerPoint_Template.pot</Template>
  <TotalTime>5719</TotalTime>
  <Words>1895</Words>
  <Application>Microsoft Macintosh PowerPoint</Application>
  <PresentationFormat>On-screen Show (4:3)</PresentationFormat>
  <Paragraphs>482</Paragraphs>
  <Slides>21</Slides>
  <Notes>4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OGC_PowerPoint_Template</vt:lpstr>
      <vt:lpstr>Framing a Geo Strategy for the Web with Points-Of-Interest Data</vt:lpstr>
      <vt:lpstr>PowerPoint Presentation</vt:lpstr>
      <vt:lpstr>What are OpenPOIs?</vt:lpstr>
      <vt:lpstr>OpenPOIs Registry</vt:lpstr>
      <vt:lpstr>what is a POI?</vt:lpstr>
      <vt:lpstr>Location Properties</vt:lpstr>
      <vt:lpstr>Descriptive Property: category</vt:lpstr>
      <vt:lpstr>Descriptive Property: link</vt:lpstr>
      <vt:lpstr>Data Management Properties (metadata)</vt:lpstr>
      <vt:lpstr>Data Model</vt:lpstr>
      <vt:lpstr>Park Plaza Hotel: HTML</vt:lpstr>
      <vt:lpstr>Park Plaza Hotel: JSON</vt:lpstr>
      <vt:lpstr>Park Plaza Hotel: XML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semantic concepts</vt:lpstr>
      <vt:lpstr>OpenPOIs API</vt:lpstr>
      <vt:lpstr>References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Raj Singh</cp:lastModifiedBy>
  <cp:revision>218</cp:revision>
  <cp:lastPrinted>2003-02-03T21:59:32Z</cp:lastPrinted>
  <dcterms:created xsi:type="dcterms:W3CDTF">2011-03-09T19:56:35Z</dcterms:created>
  <dcterms:modified xsi:type="dcterms:W3CDTF">2012-11-12T22:29:53Z</dcterms:modified>
  <cp:category/>
</cp:coreProperties>
</file>